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83" r:id="rId2"/>
    <p:sldId id="465" r:id="rId3"/>
    <p:sldId id="466" r:id="rId4"/>
    <p:sldId id="481" r:id="rId5"/>
    <p:sldId id="482" r:id="rId6"/>
    <p:sldId id="467" r:id="rId7"/>
    <p:sldId id="483" r:id="rId8"/>
    <p:sldId id="484" r:id="rId9"/>
    <p:sldId id="486" r:id="rId10"/>
    <p:sldId id="487" r:id="rId11"/>
    <p:sldId id="488" r:id="rId12"/>
    <p:sldId id="489" r:id="rId13"/>
    <p:sldId id="490" r:id="rId14"/>
    <p:sldId id="491" r:id="rId15"/>
    <p:sldId id="492" r:id="rId16"/>
    <p:sldId id="493" r:id="rId17"/>
    <p:sldId id="494" r:id="rId18"/>
    <p:sldId id="504" r:id="rId19"/>
    <p:sldId id="495" r:id="rId20"/>
    <p:sldId id="468" r:id="rId21"/>
    <p:sldId id="469" r:id="rId22"/>
    <p:sldId id="470" r:id="rId23"/>
    <p:sldId id="496" r:id="rId24"/>
    <p:sldId id="497" r:id="rId25"/>
    <p:sldId id="498" r:id="rId26"/>
    <p:sldId id="472" r:id="rId27"/>
    <p:sldId id="499" r:id="rId28"/>
    <p:sldId id="500" r:id="rId29"/>
    <p:sldId id="501" r:id="rId30"/>
    <p:sldId id="502" r:id="rId31"/>
    <p:sldId id="477" r:id="rId32"/>
    <p:sldId id="479" r:id="rId33"/>
    <p:sldId id="478" r:id="rId34"/>
    <p:sldId id="480" r:id="rId35"/>
    <p:sldId id="503" r:id="rId36"/>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61" autoAdjust="0"/>
    <p:restoredTop sz="87440" autoAdjust="0"/>
  </p:normalViewPr>
  <p:slideViewPr>
    <p:cSldViewPr snapToGrid="0">
      <p:cViewPr varScale="1">
        <p:scale>
          <a:sx n="56" d="100"/>
          <a:sy n="56" d="100"/>
        </p:scale>
        <p:origin x="8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fld id="{9309F7CE-7074-431F-975A-80190BD85D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a:ln/>
        </p:spPr>
      </p:sp>
      <p:sp>
        <p:nvSpPr>
          <p:cNvPr id="2048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E9D7410E-5ADE-4E61-B363-07F7FA210D63}"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a:ln/>
        </p:spPr>
      </p:sp>
      <p:sp>
        <p:nvSpPr>
          <p:cNvPr id="32770"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771"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66025BE7-4A4E-4903-AAF6-D63E54B8A6CE}" type="slidenum">
              <a:rPr lang="en-US" altLang="en-US"/>
              <a:pPr/>
              <a:t>31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a:ln/>
        </p:spPr>
      </p:sp>
      <p:sp>
        <p:nvSpPr>
          <p:cNvPr id="33794"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3795"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047DCFE8-34E4-4345-90B6-C0A72BDFA1A5}" type="slidenum">
              <a:rPr lang="en-US" altLang="en-US"/>
              <a:pPr/>
              <a:t>32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a:ln/>
        </p:spPr>
      </p:sp>
      <p:sp>
        <p:nvSpPr>
          <p:cNvPr id="34818"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4819"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D1440C2-8446-4940-84D2-2784F1E2BCF5}" type="slidenum">
              <a:rPr lang="en-US" altLang="en-US"/>
              <a:pPr/>
              <a:t>33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a:ln/>
        </p:spPr>
      </p:sp>
      <p:sp>
        <p:nvSpPr>
          <p:cNvPr id="3584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E2A3FC55-E152-4369-AC2E-3B420AB32445}" type="slidenum">
              <a:rPr lang="en-US" altLang="en-US"/>
              <a:pPr/>
              <a:t>34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a:ln/>
        </p:spPr>
      </p:sp>
      <p:sp>
        <p:nvSpPr>
          <p:cNvPr id="3584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E2A3FC55-E152-4369-AC2E-3B420AB32445}" type="slidenum">
              <a:rPr lang="en-US" altLang="en-US"/>
              <a:pPr/>
              <a:t>35</a:t>
            </a:fld>
            <a:endParaRPr lang="en-US" altLang="en-US"/>
          </a:p>
        </p:txBody>
      </p:sp>
    </p:spTree>
    <p:extLst>
      <p:ext uri="{BB962C8B-B14F-4D97-AF65-F5344CB8AC3E}">
        <p14:creationId xmlns:p14="http://schemas.microsoft.com/office/powerpoint/2010/main" val="103974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a:ln/>
        </p:spPr>
      </p:sp>
      <p:sp>
        <p:nvSpPr>
          <p:cNvPr id="21506"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Bust: https://en.wikipedia.org/wiki/Codex_Theodosianus#/media/File:Theodosius_II_Louvre_Ma1036.jpg</a:t>
            </a:r>
          </a:p>
        </p:txBody>
      </p:sp>
      <p:sp>
        <p:nvSpPr>
          <p:cNvPr id="21507"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77FB8480-86CC-4D88-9583-A146A2D0AD21}"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a:ln/>
        </p:spPr>
      </p:sp>
      <p:sp>
        <p:nvSpPr>
          <p:cNvPr id="21506"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Bust: https://en.wikipedia.org/wiki/Codex_Theodosianus#/media/File:Theodosius_II_Louvre_Ma1036.jpg</a:t>
            </a:r>
          </a:p>
        </p:txBody>
      </p:sp>
      <p:sp>
        <p:nvSpPr>
          <p:cNvPr id="21507"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77FB8480-86CC-4D88-9583-A146A2D0AD21}" type="slidenum">
              <a:rPr lang="en-US" altLang="en-US"/>
              <a:pPr/>
              <a:t>4</a:t>
            </a:fld>
            <a:endParaRPr lang="en-US" altLang="en-US"/>
          </a:p>
        </p:txBody>
      </p:sp>
    </p:spTree>
    <p:extLst>
      <p:ext uri="{BB962C8B-B14F-4D97-AF65-F5344CB8AC3E}">
        <p14:creationId xmlns:p14="http://schemas.microsoft.com/office/powerpoint/2010/main" val="127806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a:ln/>
        </p:spPr>
      </p:sp>
      <p:sp>
        <p:nvSpPr>
          <p:cNvPr id="22530"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2531"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42547447-A36E-448A-B818-2022F7FC5D65}"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a:ln/>
        </p:spPr>
      </p:sp>
      <p:sp>
        <p:nvSpPr>
          <p:cNvPr id="23554"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Statue: Phyffers, Theodore.  </a:t>
            </a:r>
            <a:r>
              <a:rPr lang="en-US" altLang="en-US" i="1" smtClean="0">
                <a:latin typeface="Arial" panose="020B0604020202020204" pitchFamily="34" charset="0"/>
              </a:rPr>
              <a:t>Aethelberht of Kent</a:t>
            </a:r>
            <a:r>
              <a:rPr lang="en-US" altLang="en-US" smtClean="0">
                <a:latin typeface="Arial" panose="020B0604020202020204" pitchFamily="34" charset="0"/>
              </a:rPr>
              <a:t>. 1864. Marble. Canterbury Cathedral. https://commons.wikimedia.org/wiki/File:Aethelberht_of_Kent_sculpture_on_Canterbury_Cathedral.jpg</a:t>
            </a:r>
          </a:p>
          <a:p>
            <a:endParaRPr lang="en-US" altLang="en-US" smtClean="0">
              <a:latin typeface="Arial" panose="020B0604020202020204" pitchFamily="34" charset="0"/>
            </a:endParaRPr>
          </a:p>
          <a:p>
            <a:r>
              <a:rPr lang="en-US" altLang="en-US" smtClean="0">
                <a:latin typeface="Arial" panose="020B0604020202020204" pitchFamily="34" charset="0"/>
              </a:rPr>
              <a:t>Photograph: https://commons.wikimedia.org/wiki/File:Karl_Llewellyn.JPG</a:t>
            </a:r>
          </a:p>
        </p:txBody>
      </p:sp>
      <p:sp>
        <p:nvSpPr>
          <p:cNvPr id="23555"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DC507D3-DCCF-4A16-978F-D3567F66DCB6}" type="slidenum">
              <a:rPr lang="en-US" altLang="en-US"/>
              <a:pPr/>
              <a:t>20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a:ln/>
        </p:spPr>
      </p:sp>
      <p:sp>
        <p:nvSpPr>
          <p:cNvPr id="24578"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Miniature: Clovis I, the King of the Franks, in the midst of the Military Chiefs who formed his Treuste, or armed Court, dictates the Salic Law (Code of the Barbaric Laws).  Facsimile of a Miniature in the "Chronicles of St. Denis," a Manuscript of the Fourteenth Century (Library of the Arsenal). https://commons.wikimedia.org/wiki/File:Salic_Law.png</a:t>
            </a:r>
          </a:p>
          <a:p>
            <a:endParaRPr lang="en-US" altLang="en-US" smtClean="0">
              <a:latin typeface="Arial" panose="020B0604020202020204" pitchFamily="34" charset="0"/>
            </a:endParaRPr>
          </a:p>
          <a:p>
            <a:r>
              <a:rPr lang="en-US" altLang="en-US" smtClean="0">
                <a:latin typeface="Arial" panose="020B0604020202020204" pitchFamily="34" charset="0"/>
              </a:rPr>
              <a:t>Painting: Mauzaiise, Jean-Baptiste. </a:t>
            </a:r>
            <a:r>
              <a:rPr lang="en-US" altLang="en-US" i="1" smtClean="0">
                <a:latin typeface="Arial" panose="020B0604020202020204" pitchFamily="34" charset="0"/>
              </a:rPr>
              <a:t>Napoléon, couronné par le temps. </a:t>
            </a:r>
            <a:r>
              <a:rPr lang="en-US" altLang="en-US" smtClean="0">
                <a:latin typeface="Arial" panose="020B0604020202020204" pitchFamily="34" charset="0"/>
              </a:rPr>
              <a:t>c. 1833. Oil on canvas. Musée National du Château de Malmaison.</a:t>
            </a:r>
            <a:endParaRPr lang="en-US" altLang="en-US" i="1"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4579"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3BC0ADFC-61BE-4FD8-B14E-1210991EA14E}" type="slidenum">
              <a:rPr lang="en-US" altLang="en-US"/>
              <a:pPr/>
              <a:t>21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ln/>
        </p:spPr>
      </p:sp>
      <p:sp>
        <p:nvSpPr>
          <p:cNvPr id="2560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22F4CD91-B25E-4A72-A91B-FD5B4B9E1C15}" type="slidenum">
              <a:rPr lang="en-US" altLang="en-US"/>
              <a:pPr/>
              <a:t>22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ln/>
        </p:spPr>
      </p:sp>
      <p:sp>
        <p:nvSpPr>
          <p:cNvPr id="2560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22F4CD91-B25E-4A72-A91B-FD5B4B9E1C15}" type="slidenum">
              <a:rPr lang="en-US" altLang="en-US"/>
              <a:pPr/>
              <a:t>23</a:t>
            </a:fld>
            <a:endParaRPr lang="en-US" altLang="en-US"/>
          </a:p>
        </p:txBody>
      </p:sp>
    </p:spTree>
    <p:extLst>
      <p:ext uri="{BB962C8B-B14F-4D97-AF65-F5344CB8AC3E}">
        <p14:creationId xmlns:p14="http://schemas.microsoft.com/office/powerpoint/2010/main" val="1760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a:ln/>
        </p:spPr>
      </p:sp>
      <p:sp>
        <p:nvSpPr>
          <p:cNvPr id="27650"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1"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F73B47E-8FE5-40C0-ABC2-96C70520147A}" type="slidenum">
              <a:rPr lang="en-US" altLang="en-US"/>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261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67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32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2200">
                <a:solidFill>
                  <a:schemeClr val="bg1"/>
                </a:solidFill>
              </a:defRPr>
            </a:lvl1pPr>
          </a:lstStyle>
          <a:p>
            <a:pPr lvl="0"/>
            <a:r>
              <a:rPr lang="en-US"/>
              <a:t>Click to edit Master text </a:t>
            </a:r>
            <a:r>
              <a:rPr lang="en-US" smtClean="0"/>
              <a:t>styles</a:t>
            </a:r>
            <a:endParaRPr lang="en-US"/>
          </a:p>
        </p:txBody>
      </p:sp>
    </p:spTree>
    <p:extLst>
      <p:ext uri="{BB962C8B-B14F-4D97-AF65-F5344CB8AC3E}">
        <p14:creationId xmlns:p14="http://schemas.microsoft.com/office/powerpoint/2010/main" val="176878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810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45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76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1916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3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609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579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mtClean="0">
                <a:solidFill>
                  <a:schemeClr val="bg1"/>
                </a:solidFill>
              </a:rPr>
              <a:t>Compilation, Codification, and</a:t>
            </a:r>
            <a:br>
              <a:rPr lang="en-US" altLang="en-US" smtClean="0">
                <a:solidFill>
                  <a:schemeClr val="bg1"/>
                </a:solidFill>
              </a:rPr>
            </a:br>
            <a:r>
              <a:rPr lang="en-US" altLang="en-US" smtClean="0">
                <a:solidFill>
                  <a:schemeClr val="bg1"/>
                </a:solidFill>
              </a:rPr>
              <a:t>Some Thoughts on What It All Might Mean</a:t>
            </a:r>
          </a:p>
          <a:p>
            <a:pPr algn="ctr" eaLnBrk="1" hangingPunct="1">
              <a:buFontTx/>
              <a:buNone/>
            </a:pPr>
            <a:r>
              <a:rPr lang="en-US" altLang="en-US" smtClean="0">
                <a:solidFill>
                  <a:schemeClr val="bg1"/>
                </a:solidFill>
              </a:rPr>
              <a:t/>
            </a:r>
            <a:br>
              <a:rPr lang="en-US" altLang="en-US" smtClean="0">
                <a:solidFill>
                  <a:schemeClr val="bg1"/>
                </a:solidFill>
              </a:rPr>
            </a:br>
            <a:r>
              <a:rPr lang="en-US" altLang="en-US" smtClean="0">
                <a:solidFill>
                  <a:schemeClr val="bg1"/>
                </a:solidFill>
              </a:rPr>
              <a:t>Lecture </a:t>
            </a:r>
            <a:r>
              <a:rPr lang="en-US" altLang="en-US" smtClean="0">
                <a:solidFill>
                  <a:schemeClr val="bg1"/>
                </a:solidFill>
              </a:rPr>
              <a:t>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529</a:t>
            </a:r>
            <a:r>
              <a:rPr lang="en-US" smtClean="0"/>
              <a:t>–</a:t>
            </a:r>
            <a:r>
              <a:rPr lang="en-US" smtClean="0"/>
              <a:t>534: The ‘Fifty Decisions’ and the Second Code</a:t>
            </a:r>
            <a:endParaRPr lang="en-US"/>
          </a:p>
        </p:txBody>
      </p:sp>
      <p:sp>
        <p:nvSpPr>
          <p:cNvPr id="3" name="Content Placeholder 2"/>
          <p:cNvSpPr>
            <a:spLocks noGrp="1"/>
          </p:cNvSpPr>
          <p:nvPr>
            <p:ph idx="1"/>
          </p:nvPr>
        </p:nvSpPr>
        <p:spPr/>
        <p:txBody>
          <a:bodyPr/>
          <a:lstStyle/>
          <a:p>
            <a:pPr marL="0" indent="0">
              <a:buNone/>
            </a:pPr>
            <a:r>
              <a:rPr lang="en-US"/>
              <a:t>Between 529 and 534, Justinian rendered a number of decisions, sometimes called ‘the  fifty decisions’, to resolve the controversies among the jurists and abolish the out-of-date institutions. These decisions have not survived as such, but they were incorporated in a revised version of </a:t>
            </a:r>
            <a:r>
              <a:rPr lang="en-US"/>
              <a:t>the </a:t>
            </a:r>
            <a:r>
              <a:rPr lang="en-US" smtClean="0"/>
              <a:t>Code, published </a:t>
            </a:r>
            <a:r>
              <a:rPr lang="en-US"/>
              <a:t>in November of 534, which has </a:t>
            </a:r>
            <a:r>
              <a:rPr lang="en-US"/>
              <a:t>survived</a:t>
            </a:r>
            <a:r>
              <a:rPr lang="en-US" smtClean="0"/>
              <a:t>.</a:t>
            </a:r>
            <a:endParaRPr lang="en-US"/>
          </a:p>
        </p:txBody>
      </p:sp>
    </p:spTree>
    <p:extLst>
      <p:ext uri="{BB962C8B-B14F-4D97-AF65-F5344CB8AC3E}">
        <p14:creationId xmlns:p14="http://schemas.microsoft.com/office/powerpoint/2010/main" val="108089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Legal Force and Character</a:t>
            </a:r>
            <a:endParaRPr lang="en-US"/>
          </a:p>
        </p:txBody>
      </p:sp>
      <p:sp>
        <p:nvSpPr>
          <p:cNvPr id="3" name="Content Placeholder 2"/>
          <p:cNvSpPr>
            <a:spLocks noGrp="1"/>
          </p:cNvSpPr>
          <p:nvPr>
            <p:ph idx="1"/>
          </p:nvPr>
        </p:nvSpPr>
        <p:spPr/>
        <p:txBody>
          <a:bodyPr/>
          <a:lstStyle/>
          <a:p>
            <a:pPr>
              <a:spcAft>
                <a:spcPts val="500"/>
              </a:spcAft>
            </a:pPr>
            <a:r>
              <a:rPr lang="en-US" smtClean="0"/>
              <a:t>The Institutes, Digest, and Code were all authoritative. Justinian promulgated each of them as an imperial constitution.</a:t>
            </a:r>
          </a:p>
          <a:p>
            <a:pPr>
              <a:spcAft>
                <a:spcPts val="500"/>
              </a:spcAft>
            </a:pPr>
            <a:r>
              <a:rPr lang="en-US" smtClean="0"/>
              <a:t>The Digest and Code were also exclusive. </a:t>
            </a:r>
            <a:r>
              <a:rPr lang="en-US"/>
              <a:t>No one was to cite juristic works or imperial constitutions that were not in the Digest or </a:t>
            </a:r>
            <a:r>
              <a:rPr lang="en-US"/>
              <a:t>Code</a:t>
            </a:r>
            <a:r>
              <a:rPr lang="en-US" smtClean="0"/>
              <a:t>.</a:t>
            </a:r>
          </a:p>
          <a:p>
            <a:pPr>
              <a:spcAft>
                <a:spcPts val="500"/>
              </a:spcAft>
            </a:pPr>
            <a:r>
              <a:rPr lang="en-US"/>
              <a:t>Justinian also prohibited commentaries on his own work. That proved to be ineffective, as the </a:t>
            </a:r>
            <a:r>
              <a:rPr lang="en-US"/>
              <a:t>60 </a:t>
            </a:r>
            <a:r>
              <a:rPr lang="en-US" smtClean="0"/>
              <a:t>books with scholiae </a:t>
            </a:r>
            <a:r>
              <a:rPr lang="en-US"/>
              <a:t>of Greek Basilica of the 9th and 10th centuries </a:t>
            </a:r>
            <a:r>
              <a:rPr lang="en-US"/>
              <a:t>shows</a:t>
            </a:r>
            <a:r>
              <a:rPr lang="en-US" smtClean="0"/>
              <a:t>.</a:t>
            </a:r>
          </a:p>
          <a:p>
            <a:pPr>
              <a:spcAft>
                <a:spcPts val="500"/>
              </a:spcAft>
            </a:pPr>
            <a:r>
              <a:rPr lang="en-US" smtClean="0"/>
              <a:t>The Institutes were not exclusive but they were systematic, as the other two were not.</a:t>
            </a:r>
            <a:endParaRPr lang="en-US"/>
          </a:p>
        </p:txBody>
      </p:sp>
    </p:spTree>
    <p:extLst>
      <p:ext uri="{BB962C8B-B14F-4D97-AF65-F5344CB8AC3E}">
        <p14:creationId xmlns:p14="http://schemas.microsoft.com/office/powerpoint/2010/main" val="42682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Arrangement</a:t>
            </a:r>
            <a:endParaRPr lang="en-US"/>
          </a:p>
        </p:txBody>
      </p:sp>
      <p:sp>
        <p:nvSpPr>
          <p:cNvPr id="3" name="Content Placeholder 2"/>
          <p:cNvSpPr>
            <a:spLocks noGrp="1"/>
          </p:cNvSpPr>
          <p:nvPr>
            <p:ph idx="1"/>
          </p:nvPr>
        </p:nvSpPr>
        <p:spPr>
          <a:xfrm>
            <a:off x="457200" y="1052424"/>
            <a:ext cx="8229600" cy="5073740"/>
          </a:xfrm>
        </p:spPr>
        <p:txBody>
          <a:bodyPr/>
          <a:lstStyle/>
          <a:p>
            <a:pPr>
              <a:spcAft>
                <a:spcPts val="500"/>
              </a:spcAft>
            </a:pPr>
            <a:r>
              <a:rPr lang="en-US" smtClean="0"/>
              <a:t>The Digest and the Code are divided into books, 12 for the Code, 50 for the Digest.</a:t>
            </a:r>
          </a:p>
          <a:p>
            <a:pPr>
              <a:spcAft>
                <a:spcPts val="500"/>
              </a:spcAft>
            </a:pPr>
            <a:r>
              <a:rPr lang="en-US"/>
              <a:t>There is some system in </a:t>
            </a:r>
            <a:r>
              <a:rPr lang="en-US"/>
              <a:t>the </a:t>
            </a:r>
            <a:r>
              <a:rPr lang="en-US" smtClean="0"/>
              <a:t>arrangement </a:t>
            </a:r>
            <a:r>
              <a:rPr lang="en-US"/>
              <a:t>of the books, particularly in </a:t>
            </a:r>
            <a:r>
              <a:rPr lang="en-US"/>
              <a:t>the </a:t>
            </a:r>
            <a:r>
              <a:rPr lang="en-US" smtClean="0"/>
              <a:t>Code: </a:t>
            </a:r>
            <a:r>
              <a:rPr lang="en-US"/>
              <a:t>Book 1 deals ecclesiastical material, courts and administration; books 2–8 with private law; book 9 with criminal law; books 10–12 with administrative law</a:t>
            </a:r>
            <a:r>
              <a:rPr lang="en-US"/>
              <a:t>. </a:t>
            </a:r>
            <a:endParaRPr lang="en-US" smtClean="0"/>
          </a:p>
          <a:p>
            <a:pPr>
              <a:spcAft>
                <a:spcPts val="500"/>
              </a:spcAft>
            </a:pPr>
            <a:r>
              <a:rPr lang="en-US"/>
              <a:t>Each of the books is divided into titles, related to the topics of the books but with little system in their order within the </a:t>
            </a:r>
            <a:r>
              <a:rPr lang="en-US"/>
              <a:t>book</a:t>
            </a:r>
            <a:r>
              <a:rPr lang="en-US" smtClean="0"/>
              <a:t>.</a:t>
            </a:r>
          </a:p>
          <a:p>
            <a:pPr>
              <a:spcAft>
                <a:spcPts val="500"/>
              </a:spcAft>
            </a:pPr>
            <a:r>
              <a:rPr lang="en-US"/>
              <a:t>The extracts within each title are arranged chronologically by the date of the emperor who promulgated </a:t>
            </a:r>
            <a:r>
              <a:rPr lang="en-US"/>
              <a:t>the </a:t>
            </a:r>
            <a:r>
              <a:rPr lang="en-US" smtClean="0"/>
              <a:t>constitution, beginning with Hadrian up to and including Justinian in 534.</a:t>
            </a:r>
          </a:p>
          <a:p>
            <a:pPr>
              <a:spcAft>
                <a:spcPts val="500"/>
              </a:spcAft>
            </a:pPr>
            <a:r>
              <a:rPr lang="en-US" smtClean="0"/>
              <a:t>The organization of the Digest will be treated in the next lecture.</a:t>
            </a:r>
            <a:endParaRPr lang="en-US"/>
          </a:p>
        </p:txBody>
      </p:sp>
    </p:spTree>
    <p:extLst>
      <p:ext uri="{BB962C8B-B14F-4D97-AF65-F5344CB8AC3E}">
        <p14:creationId xmlns:p14="http://schemas.microsoft.com/office/powerpoint/2010/main" val="124229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‘Interpolations’</a:t>
            </a:r>
            <a:endParaRPr lang="en-US"/>
          </a:p>
        </p:txBody>
      </p:sp>
      <p:sp>
        <p:nvSpPr>
          <p:cNvPr id="3" name="Content Placeholder 2"/>
          <p:cNvSpPr>
            <a:spLocks noGrp="1"/>
          </p:cNvSpPr>
          <p:nvPr>
            <p:ph idx="1"/>
          </p:nvPr>
        </p:nvSpPr>
        <p:spPr/>
        <p:txBody>
          <a:bodyPr/>
          <a:lstStyle/>
          <a:p>
            <a:pPr marL="0" indent="0">
              <a:buNone/>
            </a:pPr>
            <a:r>
              <a:rPr lang="en-US"/>
              <a:t>In the case of both the Code and the Digest, the commissioners had the power to change, correct, and omit parts of the text in order to correct contradictions, mistakes, obscurities, bring the texts up-to-date in the light of current law, and simply to make them shorter. The key language in the commission for </a:t>
            </a:r>
            <a:r>
              <a:rPr lang="en-US"/>
              <a:t>the </a:t>
            </a:r>
            <a:r>
              <a:rPr lang="en-US" smtClean="0"/>
              <a:t>Digest </a:t>
            </a:r>
            <a:r>
              <a:rPr lang="en-US"/>
              <a:t>was essentially the same as that for </a:t>
            </a:r>
            <a:r>
              <a:rPr lang="en-US"/>
              <a:t>the </a:t>
            </a:r>
            <a:r>
              <a:rPr lang="en-US" smtClean="0"/>
              <a:t>Code. (Too long to quote on a slide, the language may be found on the outline.)</a:t>
            </a:r>
            <a:endParaRPr lang="en-US"/>
          </a:p>
        </p:txBody>
      </p:sp>
    </p:spTree>
    <p:extLst>
      <p:ext uri="{BB962C8B-B14F-4D97-AF65-F5344CB8AC3E}">
        <p14:creationId xmlns:p14="http://schemas.microsoft.com/office/powerpoint/2010/main" val="59221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‘Interpolations’ Scholarship</a:t>
            </a:r>
            <a:endParaRPr lang="en-US"/>
          </a:p>
        </p:txBody>
      </p:sp>
      <p:sp>
        <p:nvSpPr>
          <p:cNvPr id="3" name="Content Placeholder 2"/>
          <p:cNvSpPr>
            <a:spLocks noGrp="1"/>
          </p:cNvSpPr>
          <p:nvPr>
            <p:ph idx="1"/>
          </p:nvPr>
        </p:nvSpPr>
        <p:spPr/>
        <p:txBody>
          <a:bodyPr/>
          <a:lstStyle/>
          <a:p>
            <a:pPr marL="0" indent="0">
              <a:buNone/>
            </a:pPr>
            <a:r>
              <a:rPr lang="en-US"/>
              <a:t>That changes, ‘interpolations’, exist in the texts in the Digest and Code has been known since the humanists of the sixteenth century. Where interpolations can be spotted, they are valuable for legal history both for what they tell us about Byzantine law and for what they tell us about classical law. Over time scholarly consensus has varied as to how much interpolation there is, particularly in the Digest. Interpolation-criticism reached its height in the first half of the last century, </a:t>
            </a:r>
            <a:r>
              <a:rPr lang="en-US"/>
              <a:t>when </a:t>
            </a:r>
            <a:r>
              <a:rPr lang="en-US" smtClean="0"/>
              <a:t>some </a:t>
            </a:r>
            <a:r>
              <a:rPr lang="en-US"/>
              <a:t>scholars thought that many, perhaps a majority, of texts in the Digest had been mangled after they were written. These scholars sought to recover the core of what they thought of as ‘the true classical law’.</a:t>
            </a:r>
            <a:endParaRPr lang="en-US"/>
          </a:p>
        </p:txBody>
      </p:sp>
    </p:spTree>
    <p:extLst>
      <p:ext uri="{BB962C8B-B14F-4D97-AF65-F5344CB8AC3E}">
        <p14:creationId xmlns:p14="http://schemas.microsoft.com/office/powerpoint/2010/main" val="190577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‘Interpolations’ Scholarship (cont’d)</a:t>
            </a:r>
            <a:endParaRPr lang="en-US"/>
          </a:p>
        </p:txBody>
      </p:sp>
      <p:sp>
        <p:nvSpPr>
          <p:cNvPr id="3" name="Content Placeholder 2"/>
          <p:cNvSpPr>
            <a:spLocks noGrp="1"/>
          </p:cNvSpPr>
          <p:nvPr>
            <p:ph idx="1"/>
          </p:nvPr>
        </p:nvSpPr>
        <p:spPr/>
        <p:txBody>
          <a:bodyPr/>
          <a:lstStyle/>
          <a:p>
            <a:pPr marL="0" indent="0">
              <a:buNone/>
            </a:pPr>
            <a:r>
              <a:rPr lang="en-US"/>
              <a:t>The scholarly tide has turned. Many scholars today would point to the fact that a relatively small group of men, who had other things to do, could not possibly have rewritten the very large number of texts in the Digest in the short space of time that they had. That does not, of course, exclude the possibility that the some of the texts that the commissioners were looking at had already been changed in the post-classical period, but the modern presumption is that the text is genuine unless there is a good reason to believe that it is not.</a:t>
            </a:r>
            <a:endParaRPr lang="en-US"/>
          </a:p>
        </p:txBody>
      </p:sp>
    </p:spTree>
    <p:extLst>
      <p:ext uri="{BB962C8B-B14F-4D97-AF65-F5344CB8AC3E}">
        <p14:creationId xmlns:p14="http://schemas.microsoft.com/office/powerpoint/2010/main" val="422683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How to Find Interpolations</a:t>
            </a:r>
            <a:endParaRPr lang="en-US"/>
          </a:p>
        </p:txBody>
      </p:sp>
      <p:sp>
        <p:nvSpPr>
          <p:cNvPr id="3" name="Content Placeholder 2"/>
          <p:cNvSpPr>
            <a:spLocks noGrp="1"/>
          </p:cNvSpPr>
          <p:nvPr>
            <p:ph idx="1"/>
          </p:nvPr>
        </p:nvSpPr>
        <p:spPr>
          <a:xfrm>
            <a:off x="457200" y="948906"/>
            <a:ext cx="8229600" cy="5332533"/>
          </a:xfrm>
        </p:spPr>
        <p:txBody>
          <a:bodyPr/>
          <a:lstStyle/>
          <a:p>
            <a:pPr marL="0" indent="0">
              <a:spcAft>
                <a:spcPts val="500"/>
              </a:spcAft>
              <a:buNone/>
            </a:pPr>
            <a:r>
              <a:rPr lang="en-US"/>
              <a:t>The most powerful evidence of interpolation is when we have a version of the text that antedates Justinian and says something different. There are not many such texts, but there are a few. In addition to an almost-complete version of Gaius’ </a:t>
            </a:r>
            <a:r>
              <a:rPr lang="en-US" i="1"/>
              <a:t>Institutes</a:t>
            </a:r>
            <a:r>
              <a:rPr lang="en-US"/>
              <a:t>, there are several post-classical works that antedate Justinian and contain texts </a:t>
            </a:r>
            <a:r>
              <a:rPr lang="en-US"/>
              <a:t>or </a:t>
            </a:r>
            <a:r>
              <a:rPr lang="en-US" smtClean="0"/>
              <a:t>epitomes of, </a:t>
            </a:r>
            <a:r>
              <a:rPr lang="en-US"/>
              <a:t>or </a:t>
            </a:r>
            <a:r>
              <a:rPr lang="en-US"/>
              <a:t>references </a:t>
            </a:r>
            <a:r>
              <a:rPr lang="en-US" smtClean="0"/>
              <a:t>to, </a:t>
            </a:r>
            <a:r>
              <a:rPr lang="en-US"/>
              <a:t>texts that are either also in Justinian or that imply a rule different from what we find in Justinian. </a:t>
            </a:r>
            <a:r>
              <a:rPr lang="en-US"/>
              <a:t>These </a:t>
            </a:r>
            <a:r>
              <a:rPr lang="en-US" smtClean="0"/>
              <a:t>include:</a:t>
            </a:r>
          </a:p>
          <a:p>
            <a:pPr>
              <a:spcAft>
                <a:spcPts val="500"/>
              </a:spcAft>
            </a:pPr>
            <a:r>
              <a:rPr lang="en-US"/>
              <a:t>the </a:t>
            </a:r>
            <a:r>
              <a:rPr lang="en-US" i="1"/>
              <a:t>Opinions of Paul </a:t>
            </a:r>
            <a:r>
              <a:rPr lang="en-US"/>
              <a:t>(</a:t>
            </a:r>
            <a:r>
              <a:rPr lang="en-US" i="1"/>
              <a:t>Pauli </a:t>
            </a:r>
            <a:r>
              <a:rPr lang="en-US" i="1"/>
              <a:t>Sententiae</a:t>
            </a:r>
            <a:r>
              <a:rPr lang="en-US" smtClean="0"/>
              <a:t>)</a:t>
            </a:r>
          </a:p>
          <a:p>
            <a:pPr>
              <a:spcAft>
                <a:spcPts val="500"/>
              </a:spcAft>
            </a:pPr>
            <a:r>
              <a:rPr lang="en-US"/>
              <a:t>the </a:t>
            </a:r>
            <a:r>
              <a:rPr lang="en-US" i="1"/>
              <a:t>Epitome of Ulpia</a:t>
            </a:r>
            <a:r>
              <a:rPr lang="en-US"/>
              <a:t>n (the so-called </a:t>
            </a:r>
            <a:r>
              <a:rPr lang="en-US" i="1"/>
              <a:t>Regulae </a:t>
            </a:r>
            <a:r>
              <a:rPr lang="en-US" i="1"/>
              <a:t>Ulpiani</a:t>
            </a:r>
            <a:r>
              <a:rPr lang="en-US" smtClean="0"/>
              <a:t>)</a:t>
            </a:r>
          </a:p>
          <a:p>
            <a:pPr>
              <a:spcAft>
                <a:spcPts val="500"/>
              </a:spcAft>
            </a:pPr>
            <a:r>
              <a:rPr lang="en-US" smtClean="0"/>
              <a:t>the </a:t>
            </a:r>
            <a:r>
              <a:rPr lang="en-US" i="1" smtClean="0"/>
              <a:t>Vatican Fragments</a:t>
            </a:r>
          </a:p>
          <a:p>
            <a:pPr>
              <a:spcAft>
                <a:spcPts val="500"/>
              </a:spcAft>
            </a:pPr>
            <a:r>
              <a:rPr lang="en-US"/>
              <a:t>the </a:t>
            </a:r>
            <a:r>
              <a:rPr lang="en-US" i="1"/>
              <a:t>Lex Dei</a:t>
            </a:r>
            <a:r>
              <a:rPr lang="en-US"/>
              <a:t> (the ‘law of God</a:t>
            </a:r>
            <a:r>
              <a:rPr lang="en-US"/>
              <a:t>’) </a:t>
            </a:r>
            <a:r>
              <a:rPr lang="en-US" smtClean="0"/>
              <a:t>aka </a:t>
            </a:r>
            <a:r>
              <a:rPr lang="en-US" i="1" smtClean="0"/>
              <a:t>Comparison </a:t>
            </a:r>
            <a:r>
              <a:rPr lang="en-US" i="1"/>
              <a:t>of Mosaic and Roman Laws</a:t>
            </a:r>
            <a:r>
              <a:rPr lang="en-US"/>
              <a:t> (</a:t>
            </a:r>
            <a:r>
              <a:rPr lang="en-US" i="1"/>
              <a:t>Collatio  legum Mosaicarum et Romanarum</a:t>
            </a:r>
            <a:r>
              <a:rPr lang="en-US"/>
              <a:t>)</a:t>
            </a:r>
            <a:endParaRPr lang="en-US"/>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562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Interpolations </a:t>
            </a:r>
            <a:r>
              <a:rPr lang="en-US" smtClean="0"/>
              <a:t>–  </a:t>
            </a:r>
            <a:r>
              <a:rPr lang="en-US" smtClean="0"/>
              <a:t>an Example</a:t>
            </a:r>
            <a:endParaRPr lang="en-US"/>
          </a:p>
        </p:txBody>
      </p:sp>
      <p:sp>
        <p:nvSpPr>
          <p:cNvPr id="3" name="Content Placeholder 2"/>
          <p:cNvSpPr>
            <a:spLocks noGrp="1"/>
          </p:cNvSpPr>
          <p:nvPr>
            <p:ph idx="1"/>
          </p:nvPr>
        </p:nvSpPr>
        <p:spPr>
          <a:xfrm>
            <a:off x="457200" y="948906"/>
            <a:ext cx="8229600" cy="5332533"/>
          </a:xfrm>
        </p:spPr>
        <p:txBody>
          <a:bodyPr/>
          <a:lstStyle/>
          <a:p>
            <a:pPr marL="0" indent="0">
              <a:spcAft>
                <a:spcPts val="500"/>
              </a:spcAft>
              <a:buNone/>
            </a:pPr>
            <a:r>
              <a:rPr lang="en-US"/>
              <a:t>“[Julian] says that if a usufruct has been left by legacy to a slave who is owned in common and separately left to Titius, if the usufruct is lost by one of the common owners it does not go to Titius but ought to go to the other common owner, as he alone was conjoined in the grant: </a:t>
            </a:r>
            <a:r>
              <a:rPr lang="en-US" i="1"/>
              <a:t>neither Marcellus nor Mauricianus approves this opinion; Papinian in Book 17 of his Problems also departs from it. Neratius’ view is given in book 1 of his Opinions. But I think </a:t>
            </a:r>
            <a:r>
              <a:rPr lang="en-US"/>
              <a:t>[Julian’s] opinion is correct, for as long as one of the common owners uses it, it can be said that the usufruct subsists.” (Ulpian in D.7.2.1.2 and </a:t>
            </a:r>
            <a:r>
              <a:rPr lang="en-US" i="1"/>
              <a:t>Fragmenta Vaticana</a:t>
            </a:r>
            <a:r>
              <a:rPr lang="en-US"/>
              <a:t> </a:t>
            </a:r>
            <a:r>
              <a:rPr lang="en-US"/>
              <a:t>75.3</a:t>
            </a:r>
            <a:r>
              <a:rPr lang="en-US" smtClean="0"/>
              <a:t>)</a:t>
            </a:r>
          </a:p>
          <a:p>
            <a:pPr marL="0" indent="0">
              <a:spcAft>
                <a:spcPts val="500"/>
              </a:spcAft>
              <a:buNone/>
            </a:pPr>
            <a:r>
              <a:rPr lang="en-US" smtClean="0"/>
              <a:t>Digest </a:t>
            </a:r>
            <a:r>
              <a:rPr lang="en-US"/>
              <a:t>7.2.1.2 is in Roman </a:t>
            </a:r>
            <a:r>
              <a:rPr lang="en-US"/>
              <a:t>type</a:t>
            </a:r>
            <a:r>
              <a:rPr lang="en-US" smtClean="0"/>
              <a:t>. </a:t>
            </a:r>
            <a:r>
              <a:rPr lang="en-US" i="1"/>
              <a:t>Fragmenta </a:t>
            </a:r>
            <a:r>
              <a:rPr lang="en-US" i="1"/>
              <a:t>Vaticana</a:t>
            </a:r>
            <a:r>
              <a:rPr lang="en-US"/>
              <a:t> </a:t>
            </a:r>
            <a:r>
              <a:rPr lang="en-US" smtClean="0"/>
              <a:t>has the same text with </a:t>
            </a:r>
            <a:r>
              <a:rPr lang="en-US"/>
              <a:t>the additions in italic type. What was done here is probably typical of what the commissioners did elsewhere. A large variety of opinions on the topic was shortened, so that what remained was Julian’s opinion and Ulpian’s confirmation of it.</a:t>
            </a:r>
            <a:endParaRPr lang="en-US" smtClean="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925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The Commissioners and the Code</a:t>
            </a:r>
            <a:endParaRPr lang="en-US"/>
          </a:p>
        </p:txBody>
      </p:sp>
      <p:sp>
        <p:nvSpPr>
          <p:cNvPr id="3" name="Content Placeholder 2"/>
          <p:cNvSpPr>
            <a:spLocks noGrp="1"/>
          </p:cNvSpPr>
          <p:nvPr>
            <p:ph idx="1"/>
          </p:nvPr>
        </p:nvSpPr>
        <p:spPr>
          <a:xfrm>
            <a:off x="457200" y="1539875"/>
            <a:ext cx="8229600" cy="3881886"/>
          </a:xfrm>
        </p:spPr>
        <p:txBody>
          <a:bodyPr/>
          <a:lstStyle/>
          <a:p>
            <a:pPr marL="0" lvl="1" indent="0">
              <a:spcAft>
                <a:spcPts val="500"/>
              </a:spcAft>
              <a:buNone/>
            </a:pPr>
            <a:r>
              <a:rPr lang="en-US" sz="2200">
                <a:solidFill>
                  <a:schemeClr val="bg1"/>
                </a:solidFill>
              </a:rPr>
              <a:t>What the commissioners did with the texts in Code is somewhat different. They divided the constitutions into parts and put each part under its proper title. In many cases that had already been done in the prior codes. Comparison with the Theodosian Code shows that the commissioners simply left out, for the most part, constitutions that had later been repealed or amended. They also, as had prior codifiers, left out the prefaces, a declaration of intention that appeared at the beginning of the constitution. Probably not all of them had such prefaces, but Justinian’s novels all do, and the price edict of Diocletian, which survives independently of the codes, also has one</a:t>
            </a:r>
          </a:p>
          <a:p>
            <a:pPr marL="0" indent="0">
              <a:spcAft>
                <a:spcPts val="500"/>
              </a:spcAft>
              <a:buNone/>
            </a:pPr>
            <a:endParaRPr lang="en-US" smtClean="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877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Justinian’s Codification: The Novels</a:t>
            </a:r>
            <a:endParaRPr lang="en-US"/>
          </a:p>
        </p:txBody>
      </p:sp>
      <p:sp>
        <p:nvSpPr>
          <p:cNvPr id="3" name="Content Placeholder 2"/>
          <p:cNvSpPr>
            <a:spLocks noGrp="1"/>
          </p:cNvSpPr>
          <p:nvPr>
            <p:ph idx="1"/>
          </p:nvPr>
        </p:nvSpPr>
        <p:spPr>
          <a:xfrm>
            <a:off x="457200" y="1417638"/>
            <a:ext cx="8229600" cy="3347049"/>
          </a:xfrm>
        </p:spPr>
        <p:txBody>
          <a:bodyPr/>
          <a:lstStyle/>
          <a:p>
            <a:pPr marL="0" indent="0">
              <a:spcAft>
                <a:spcPts val="500"/>
              </a:spcAft>
              <a:buNone/>
            </a:pPr>
            <a:r>
              <a:rPr lang="en-US"/>
              <a:t>The commissioners finished their work in 534. Justinian reigned until 565. In the intervening years he issued many new constitutions (</a:t>
            </a:r>
            <a:r>
              <a:rPr lang="en-US" i="1"/>
              <a:t>novellae</a:t>
            </a:r>
            <a:r>
              <a:rPr lang="en-US"/>
              <a:t>). No collection of them was made in his own time</a:t>
            </a:r>
            <a:r>
              <a:rPr lang="en-US"/>
              <a:t>. </a:t>
            </a:r>
            <a:r>
              <a:rPr lang="en-US" smtClean="0"/>
              <a:t>After his death, </a:t>
            </a:r>
            <a:r>
              <a:rPr lang="en-US"/>
              <a:t>unofficial collections were made, the largest of which contains 168 constitutions. Some of these make important changes in the law. In the 16th century, Justinian’s own codifications, the Institutes, Digest, and Code, and his Novels acquired the generic name Corpus Iuris Civils, which has been used ever since.</a:t>
            </a:r>
            <a:endParaRPr lang="en-US" smtClean="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the Vatican Fragments, and</a:t>
            </a:r>
            <a:r>
              <a:rPr kumimoji="0" lang="en-US" altLang="en-US" sz="900" b="0" i="0" u="none" strike="noStrike" cap="none" normalizeH="0" baseline="0" smtClean="0">
                <a:ln>
                  <a:noFill/>
                </a:ln>
                <a:solidFill>
                  <a:schemeClr val="tx1"/>
                </a:solidFill>
                <a:effectLst/>
                <a:latin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363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4097"/>
          <p:cNvGrpSpPr>
            <a:grpSpLocks/>
          </p:cNvGrpSpPr>
          <p:nvPr/>
        </p:nvGrpSpPr>
        <p:grpSpPr bwMode="auto">
          <a:xfrm>
            <a:off x="577850" y="942975"/>
            <a:ext cx="7988300" cy="5365750"/>
            <a:chOff x="172887" y="943120"/>
            <a:chExt cx="8798226" cy="5642175"/>
          </a:xfrm>
        </p:grpSpPr>
        <p:grpSp>
          <p:nvGrpSpPr>
            <p:cNvPr id="4100" name="Group 4095"/>
            <p:cNvGrpSpPr>
              <a:grpSpLocks/>
            </p:cNvGrpSpPr>
            <p:nvPr/>
          </p:nvGrpSpPr>
          <p:grpSpPr bwMode="auto">
            <a:xfrm>
              <a:off x="1920240" y="971786"/>
              <a:ext cx="6576061" cy="5613509"/>
              <a:chOff x="1920240" y="971786"/>
              <a:chExt cx="6576061" cy="5613509"/>
            </a:xfrm>
          </p:grpSpPr>
          <p:sp>
            <p:nvSpPr>
              <p:cNvPr id="36" name="Rectangle 35"/>
              <p:cNvSpPr/>
              <p:nvPr/>
            </p:nvSpPr>
            <p:spPr>
              <a:xfrm>
                <a:off x="1919595" y="1468944"/>
                <a:ext cx="2904183" cy="292124"/>
              </a:xfrm>
              <a:prstGeom prst="rect">
                <a:avLst/>
              </a:prstGeom>
              <a:solidFill>
                <a:srgbClr val="00F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2944189" y="2285223"/>
                <a:ext cx="1879589" cy="330518"/>
              </a:xfrm>
              <a:prstGeom prst="rect">
                <a:avLst/>
              </a:prstGeom>
              <a:solidFill>
                <a:srgbClr val="9420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a:cxnSpLocks/>
              </p:cNvCxnSpPr>
              <p:nvPr/>
            </p:nvCxnSpPr>
            <p:spPr>
              <a:xfrm flipH="1">
                <a:off x="2938943" y="1165135"/>
                <a:ext cx="8743" cy="496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15036" y="3199990"/>
                <a:ext cx="0" cy="2190099"/>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947686" y="3148242"/>
                <a:ext cx="1867350" cy="275431"/>
              </a:xfrm>
              <a:prstGeom prst="rect">
                <a:avLst/>
              </a:prstGeom>
              <a:pattFill prst="ltVert">
                <a:fgClr>
                  <a:schemeClr val="bg1"/>
                </a:fgClr>
                <a:bgClr>
                  <a:srgbClr val="00FA00"/>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7" name="TextBox 53"/>
              <p:cNvSpPr txBox="1">
                <a:spLocks noChangeArrowheads="1"/>
              </p:cNvSpPr>
              <p:nvPr/>
            </p:nvSpPr>
            <p:spPr bwMode="auto">
              <a:xfrm>
                <a:off x="2947627" y="972605"/>
                <a:ext cx="790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800">
                    <a:solidFill>
                      <a:schemeClr val="bg1"/>
                    </a:solidFill>
                  </a:rPr>
                  <a:t>287</a:t>
                </a:r>
              </a:p>
            </p:txBody>
          </p:sp>
          <p:sp>
            <p:nvSpPr>
              <p:cNvPr id="59" name="Rectangle 58"/>
              <p:cNvSpPr/>
              <p:nvPr/>
            </p:nvSpPr>
            <p:spPr>
              <a:xfrm>
                <a:off x="2318242" y="4007923"/>
                <a:ext cx="2505535" cy="288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9" name="TextBox 59"/>
              <p:cNvSpPr txBox="1">
                <a:spLocks noChangeArrowheads="1"/>
              </p:cNvSpPr>
              <p:nvPr/>
            </p:nvSpPr>
            <p:spPr bwMode="auto">
              <a:xfrm>
                <a:off x="2296245" y="972605"/>
                <a:ext cx="790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800">
                    <a:solidFill>
                      <a:schemeClr val="bg1"/>
                    </a:solidFill>
                  </a:rPr>
                  <a:t>367</a:t>
                </a:r>
              </a:p>
            </p:txBody>
          </p:sp>
          <p:cxnSp>
            <p:nvCxnSpPr>
              <p:cNvPr id="62" name="Straight Connector 61"/>
              <p:cNvCxnSpPr/>
              <p:nvPr/>
            </p:nvCxnSpPr>
            <p:spPr>
              <a:xfrm>
                <a:off x="5425246" y="3268431"/>
                <a:ext cx="0" cy="2190099"/>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848256" y="4007923"/>
                <a:ext cx="865486" cy="2871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7" name="Straight Connector 66"/>
              <p:cNvCxnSpPr>
                <a:cxnSpLocks/>
              </p:cNvCxnSpPr>
              <p:nvPr/>
            </p:nvCxnSpPr>
            <p:spPr>
              <a:xfrm flipH="1">
                <a:off x="2292015" y="1165135"/>
                <a:ext cx="6994" cy="496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H="1">
                <a:off x="5699754" y="1165135"/>
                <a:ext cx="8742" cy="4961108"/>
              </a:xfrm>
              <a:prstGeom prst="line">
                <a:avLst/>
              </a:prstGeom>
            </p:spPr>
            <p:style>
              <a:lnRef idx="1">
                <a:schemeClr val="accent1"/>
              </a:lnRef>
              <a:fillRef idx="0">
                <a:schemeClr val="accent1"/>
              </a:fillRef>
              <a:effectRef idx="0">
                <a:schemeClr val="accent1"/>
              </a:effectRef>
              <a:fontRef idx="minor">
                <a:schemeClr val="tx1"/>
              </a:fontRef>
            </p:style>
          </p:cxnSp>
          <p:sp>
            <p:nvSpPr>
              <p:cNvPr id="4114" name="TextBox 68"/>
              <p:cNvSpPr txBox="1">
                <a:spLocks noChangeArrowheads="1"/>
              </p:cNvSpPr>
              <p:nvPr/>
            </p:nvSpPr>
            <p:spPr bwMode="auto">
              <a:xfrm>
                <a:off x="5708815" y="980430"/>
                <a:ext cx="790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800">
                    <a:solidFill>
                      <a:schemeClr val="bg1"/>
                    </a:solidFill>
                  </a:rPr>
                  <a:t>138</a:t>
                </a:r>
              </a:p>
            </p:txBody>
          </p:sp>
          <p:sp>
            <p:nvSpPr>
              <p:cNvPr id="70" name="Rectangle 69"/>
              <p:cNvSpPr/>
              <p:nvPr/>
            </p:nvSpPr>
            <p:spPr>
              <a:xfrm>
                <a:off x="5718987" y="4702344"/>
                <a:ext cx="2776547" cy="34888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6" name="TextBox 72"/>
              <p:cNvSpPr txBox="1">
                <a:spLocks noChangeArrowheads="1"/>
              </p:cNvSpPr>
              <p:nvPr/>
            </p:nvSpPr>
            <p:spPr bwMode="auto">
              <a:xfrm>
                <a:off x="4420789" y="6215963"/>
                <a:ext cx="790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a:solidFill>
                      <a:schemeClr val="bg1"/>
                    </a:solidFill>
                  </a:rPr>
                  <a:t>0</a:t>
                </a:r>
              </a:p>
            </p:txBody>
          </p:sp>
          <p:sp>
            <p:nvSpPr>
              <p:cNvPr id="74" name="Rectangle 73"/>
              <p:cNvSpPr/>
              <p:nvPr/>
            </p:nvSpPr>
            <p:spPr>
              <a:xfrm>
                <a:off x="5435737" y="5513616"/>
                <a:ext cx="965147" cy="287117"/>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5" name="Straight Connector 74"/>
              <p:cNvCxnSpPr>
                <a:cxnSpLocks/>
              </p:cNvCxnSpPr>
              <p:nvPr/>
            </p:nvCxnSpPr>
            <p:spPr>
              <a:xfrm flipH="1">
                <a:off x="5418253" y="1165135"/>
                <a:ext cx="6994" cy="4961108"/>
              </a:xfrm>
              <a:prstGeom prst="line">
                <a:avLst/>
              </a:prstGeom>
            </p:spPr>
            <p:style>
              <a:lnRef idx="1">
                <a:schemeClr val="accent1"/>
              </a:lnRef>
              <a:fillRef idx="0">
                <a:schemeClr val="accent1"/>
              </a:fillRef>
              <a:effectRef idx="0">
                <a:schemeClr val="accent1"/>
              </a:effectRef>
              <a:fontRef idx="minor">
                <a:schemeClr val="tx1"/>
              </a:fontRef>
            </p:style>
          </p:cxnSp>
          <p:sp>
            <p:nvSpPr>
              <p:cNvPr id="4119" name="TextBox 75"/>
              <p:cNvSpPr txBox="1">
                <a:spLocks noChangeArrowheads="1"/>
              </p:cNvSpPr>
              <p:nvPr/>
            </p:nvSpPr>
            <p:spPr bwMode="auto">
              <a:xfrm>
                <a:off x="5041820" y="6215199"/>
                <a:ext cx="790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800">
                    <a:solidFill>
                      <a:schemeClr val="bg1"/>
                    </a:solidFill>
                  </a:rPr>
                  <a:t>100</a:t>
                </a:r>
              </a:p>
            </p:txBody>
          </p:sp>
          <p:cxnSp>
            <p:nvCxnSpPr>
              <p:cNvPr id="77" name="Straight Connector 76"/>
              <p:cNvCxnSpPr>
                <a:cxnSpLocks/>
              </p:cNvCxnSpPr>
              <p:nvPr/>
            </p:nvCxnSpPr>
            <p:spPr>
              <a:xfrm flipH="1">
                <a:off x="6400884" y="1156788"/>
                <a:ext cx="8743" cy="4961108"/>
              </a:xfrm>
              <a:prstGeom prst="line">
                <a:avLst/>
              </a:prstGeom>
            </p:spPr>
            <p:style>
              <a:lnRef idx="1">
                <a:schemeClr val="accent1"/>
              </a:lnRef>
              <a:fillRef idx="0">
                <a:schemeClr val="accent1"/>
              </a:fillRef>
              <a:effectRef idx="0">
                <a:schemeClr val="accent1"/>
              </a:effectRef>
              <a:fontRef idx="minor">
                <a:schemeClr val="tx1"/>
              </a:fontRef>
            </p:style>
          </p:cxnSp>
          <p:sp>
            <p:nvSpPr>
              <p:cNvPr id="4121" name="TextBox 77"/>
              <p:cNvSpPr txBox="1">
                <a:spLocks noChangeArrowheads="1"/>
              </p:cNvSpPr>
              <p:nvPr/>
            </p:nvSpPr>
            <p:spPr bwMode="auto">
              <a:xfrm>
                <a:off x="6451866" y="971786"/>
                <a:ext cx="790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800">
                    <a:solidFill>
                      <a:schemeClr val="bg1"/>
                    </a:solidFill>
                  </a:rPr>
                  <a:t>240</a:t>
                </a:r>
              </a:p>
            </p:txBody>
          </p:sp>
          <p:sp>
            <p:nvSpPr>
              <p:cNvPr id="79" name="Rectangle 78"/>
              <p:cNvSpPr/>
              <p:nvPr/>
            </p:nvSpPr>
            <p:spPr>
              <a:xfrm>
                <a:off x="4815036" y="3159927"/>
                <a:ext cx="1521156" cy="263747"/>
              </a:xfrm>
              <a:prstGeom prst="rect">
                <a:avLst/>
              </a:prstGeom>
              <a:solidFill>
                <a:srgbClr val="00F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1"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87" y="943120"/>
              <a:ext cx="8798226" cy="561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8"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Pre-Justinianic </a:t>
            </a:r>
            <a:r>
              <a:rPr lang="en-US" altLang="en-US" sz="2400" smtClean="0">
                <a:solidFill>
                  <a:schemeClr val="bg1"/>
                </a:solidFill>
              </a:rPr>
              <a:t>Collections: Problems with Constitutions</a:t>
            </a:r>
          </a:p>
        </p:txBody>
      </p:sp>
      <p:sp>
        <p:nvSpPr>
          <p:cNvPr id="3" name="Rectangle 2"/>
          <p:cNvSpPr/>
          <p:nvPr/>
        </p:nvSpPr>
        <p:spPr>
          <a:xfrm>
            <a:off x="463550" y="4352925"/>
            <a:ext cx="8223250" cy="65405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Codification</a:t>
            </a:r>
            <a:r>
              <a:rPr lang="en-US" altLang="en-US" sz="2400" smtClean="0">
                <a:solidFill>
                  <a:schemeClr val="bg1"/>
                </a:solidFill>
              </a:rPr>
              <a:t>: Patterns and Significance</a:t>
            </a:r>
            <a:endParaRPr lang="en-US" altLang="en-US" sz="2400" i="1" smtClean="0">
              <a:solidFill>
                <a:schemeClr val="bg1"/>
              </a:solidFill>
            </a:endParaRPr>
          </a:p>
        </p:txBody>
      </p:sp>
      <p:graphicFrame>
        <p:nvGraphicFramePr>
          <p:cNvPr id="2" name="Table 1"/>
          <p:cNvGraphicFramePr>
            <a:graphicFrameLocks noGrp="1"/>
          </p:cNvGraphicFramePr>
          <p:nvPr/>
        </p:nvGraphicFramePr>
        <p:xfrm>
          <a:off x="887413" y="1146175"/>
          <a:ext cx="7369176" cy="1420813"/>
        </p:xfrm>
        <a:graphic>
          <a:graphicData uri="http://schemas.openxmlformats.org/drawingml/2006/table">
            <a:tbl>
              <a:tblPr firstRow="1" bandRow="1">
                <a:tableStyleId>{5C22544A-7EE6-4342-B048-85BDC9FD1C3A}</a:tableStyleId>
              </a:tblPr>
              <a:tblGrid>
                <a:gridCol w="3684588">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506182">
                <a:tc>
                  <a:txBody>
                    <a:bodyPr/>
                    <a:lstStyle/>
                    <a:p>
                      <a:r>
                        <a:rPr lang="en-US" sz="1800" dirty="0">
                          <a:solidFill>
                            <a:schemeClr val="tx1"/>
                          </a:solidFill>
                        </a:rPr>
                        <a:t>Beginning</a:t>
                      </a:r>
                    </a:p>
                  </a:txBody>
                  <a:tcPr marL="91439" marR="91439" marT="45732" marB="45732" anchor="ctr"/>
                </a:tc>
                <a:tc>
                  <a:txBody>
                    <a:bodyPr/>
                    <a:lstStyle/>
                    <a:p>
                      <a:r>
                        <a:rPr lang="en-US" sz="1800" dirty="0">
                          <a:solidFill>
                            <a:schemeClr val="tx1"/>
                          </a:solidFill>
                        </a:rPr>
                        <a:t>End</a:t>
                      </a:r>
                    </a:p>
                  </a:txBody>
                  <a:tcPr marL="91439" marR="91439" marT="45732" marB="45732" anchor="ctr"/>
                </a:tc>
                <a:extLst>
                  <a:ext uri="{0D108BD9-81ED-4DB2-BD59-A6C34878D82A}">
                    <a16:rowId xmlns:a16="http://schemas.microsoft.com/office/drawing/2014/main" val="10000"/>
                  </a:ext>
                </a:extLst>
              </a:tr>
              <a:tr h="914631">
                <a:tc>
                  <a:txBody>
                    <a:bodyPr/>
                    <a:lstStyle/>
                    <a:p>
                      <a:endParaRPr lang="en-US" sz="1800" dirty="0"/>
                    </a:p>
                    <a:p>
                      <a:r>
                        <a:rPr lang="en-US" sz="1800" dirty="0" err="1"/>
                        <a:t>Aethelberht</a:t>
                      </a:r>
                      <a:r>
                        <a:rPr lang="en-US" sz="1800" dirty="0"/>
                        <a:t> (c. AD 600) </a:t>
                      </a:r>
                    </a:p>
                    <a:p>
                      <a:endParaRPr lang="en-US" sz="1800" dirty="0"/>
                    </a:p>
                  </a:txBody>
                  <a:tcPr marL="91439" marR="91439" marT="45732" marB="45732" anchor="ctr"/>
                </a:tc>
                <a:tc>
                  <a:txBody>
                    <a:bodyPr/>
                    <a:lstStyle/>
                    <a:p>
                      <a:pPr algn="l"/>
                      <a:endParaRPr lang="en-US" sz="1800" dirty="0"/>
                    </a:p>
                    <a:p>
                      <a:pPr algn="l"/>
                      <a:r>
                        <a:rPr lang="en-US" sz="1800" dirty="0"/>
                        <a:t>Uniform Commercial Code (1951)</a:t>
                      </a:r>
                    </a:p>
                    <a:p>
                      <a:pPr algn="l"/>
                      <a:endParaRPr lang="en-US" sz="1800" dirty="0"/>
                    </a:p>
                  </a:txBody>
                  <a:tcPr marL="91439" marR="91439" marT="45732" marB="45732" anchor="ctr"/>
                </a:tc>
                <a:extLst>
                  <a:ext uri="{0D108BD9-81ED-4DB2-BD59-A6C34878D82A}">
                    <a16:rowId xmlns:a16="http://schemas.microsoft.com/office/drawing/2014/main" val="10001"/>
                  </a:ext>
                </a:extLst>
              </a:tr>
            </a:tbl>
          </a:graphicData>
        </a:graphic>
      </p:graphicFrame>
      <p:pic>
        <p:nvPicPr>
          <p:cNvPr id="7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262" t="7932" r="14694" b="11209"/>
          <a:stretch>
            <a:fillRect/>
          </a:stretch>
        </p:blipFill>
        <p:spPr bwMode="auto">
          <a:xfrm>
            <a:off x="1631950" y="2825750"/>
            <a:ext cx="213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600" y="2825750"/>
            <a:ext cx="26590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Box 8"/>
          <p:cNvSpPr txBox="1">
            <a:spLocks noChangeArrowheads="1"/>
          </p:cNvSpPr>
          <p:nvPr/>
        </p:nvSpPr>
        <p:spPr bwMode="auto">
          <a:xfrm>
            <a:off x="1631950" y="62817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Aethelberht of Kent, Canterbury Cathedral (1864)</a:t>
            </a:r>
          </a:p>
        </p:txBody>
      </p:sp>
      <p:sp>
        <p:nvSpPr>
          <p:cNvPr id="7184" name="TextBox 9"/>
          <p:cNvSpPr txBox="1">
            <a:spLocks noChangeArrowheads="1"/>
          </p:cNvSpPr>
          <p:nvPr/>
        </p:nvSpPr>
        <p:spPr bwMode="auto">
          <a:xfrm>
            <a:off x="5054600" y="6254750"/>
            <a:ext cx="2659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Karl Llewellyn in his office at Columbia University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Codification</a:t>
            </a:r>
            <a:r>
              <a:rPr lang="en-US" altLang="en-US" sz="2400" smtClean="0">
                <a:solidFill>
                  <a:schemeClr val="bg1"/>
                </a:solidFill>
              </a:rPr>
              <a:t>: Patterns and Significance</a:t>
            </a:r>
            <a:endParaRPr lang="en-US" altLang="en-US" sz="2400" i="1" smtClean="0">
              <a:solidFill>
                <a:schemeClr val="bg1"/>
              </a:solidFill>
            </a:endParaRPr>
          </a:p>
        </p:txBody>
      </p:sp>
      <p:graphicFrame>
        <p:nvGraphicFramePr>
          <p:cNvPr id="2" name="Table 1"/>
          <p:cNvGraphicFramePr>
            <a:graphicFrameLocks noGrp="1"/>
          </p:cNvGraphicFramePr>
          <p:nvPr/>
        </p:nvGraphicFramePr>
        <p:xfrm>
          <a:off x="887413" y="1146175"/>
          <a:ext cx="7369176" cy="2335214"/>
        </p:xfrm>
        <a:graphic>
          <a:graphicData uri="http://schemas.openxmlformats.org/drawingml/2006/table">
            <a:tbl>
              <a:tblPr firstRow="1" bandRow="1">
                <a:tableStyleId>{5C22544A-7EE6-4342-B048-85BDC9FD1C3A}</a:tableStyleId>
              </a:tblPr>
              <a:tblGrid>
                <a:gridCol w="3684588">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506132">
                <a:tc>
                  <a:txBody>
                    <a:bodyPr/>
                    <a:lstStyle/>
                    <a:p>
                      <a:r>
                        <a:rPr lang="en-US" sz="1800" dirty="0">
                          <a:solidFill>
                            <a:schemeClr val="tx1"/>
                          </a:solidFill>
                        </a:rPr>
                        <a:t>Beginning</a:t>
                      </a:r>
                    </a:p>
                  </a:txBody>
                  <a:tcPr marL="91439" marR="91439" marT="45727" marB="45727" anchor="ctr"/>
                </a:tc>
                <a:tc>
                  <a:txBody>
                    <a:bodyPr/>
                    <a:lstStyle/>
                    <a:p>
                      <a:r>
                        <a:rPr lang="en-US" sz="1800" dirty="0">
                          <a:solidFill>
                            <a:schemeClr val="tx1"/>
                          </a:solidFill>
                        </a:rPr>
                        <a:t>End</a:t>
                      </a:r>
                    </a:p>
                  </a:txBody>
                  <a:tcPr marL="91439" marR="91439" marT="45727" marB="45727" anchor="ctr"/>
                </a:tc>
                <a:extLst>
                  <a:ext uri="{0D108BD9-81ED-4DB2-BD59-A6C34878D82A}">
                    <a16:rowId xmlns:a16="http://schemas.microsoft.com/office/drawing/2014/main" val="10000"/>
                  </a:ext>
                </a:extLst>
              </a:tr>
              <a:tr h="914541">
                <a:tc>
                  <a:txBody>
                    <a:bodyPr/>
                    <a:lstStyle/>
                    <a:p>
                      <a:endParaRPr lang="en-US" sz="1800" dirty="0"/>
                    </a:p>
                    <a:p>
                      <a:r>
                        <a:rPr lang="en-US" sz="1800" dirty="0" err="1"/>
                        <a:t>Aethelberht</a:t>
                      </a:r>
                      <a:r>
                        <a:rPr lang="en-US" sz="1800" dirty="0"/>
                        <a:t> (c. AD 600) </a:t>
                      </a:r>
                    </a:p>
                    <a:p>
                      <a:endParaRPr lang="en-US" sz="1800" dirty="0"/>
                    </a:p>
                  </a:txBody>
                  <a:tcPr marL="91439" marR="91439" marT="45727" marB="45727" anchor="ctr"/>
                </a:tc>
                <a:tc>
                  <a:txBody>
                    <a:bodyPr/>
                    <a:lstStyle/>
                    <a:p>
                      <a:pPr algn="l"/>
                      <a:endParaRPr lang="en-US" sz="1800" dirty="0"/>
                    </a:p>
                    <a:p>
                      <a:pPr algn="l"/>
                      <a:r>
                        <a:rPr lang="en-US" sz="1800" dirty="0"/>
                        <a:t>Uniform Commercial Code (1951)</a:t>
                      </a:r>
                    </a:p>
                    <a:p>
                      <a:pPr algn="l"/>
                      <a:endParaRPr lang="en-US" sz="1800" dirty="0"/>
                    </a:p>
                  </a:txBody>
                  <a:tcPr marL="91439" marR="91439" marT="45727" marB="45727" anchor="ctr"/>
                </a:tc>
                <a:extLst>
                  <a:ext uri="{0D108BD9-81ED-4DB2-BD59-A6C34878D82A}">
                    <a16:rowId xmlns:a16="http://schemas.microsoft.com/office/drawing/2014/main" val="10001"/>
                  </a:ext>
                </a:extLst>
              </a:tr>
              <a:tr h="914541">
                <a:tc>
                  <a:txBody>
                    <a:bodyPr/>
                    <a:lstStyle/>
                    <a:p>
                      <a:endParaRPr lang="en-US" sz="1800" dirty="0"/>
                    </a:p>
                    <a:p>
                      <a:r>
                        <a:rPr lang="en-US" sz="1800" dirty="0"/>
                        <a:t>Salic law (c. AD 500)</a:t>
                      </a:r>
                    </a:p>
                    <a:p>
                      <a:endParaRPr lang="en-US" sz="1800" dirty="0"/>
                    </a:p>
                  </a:txBody>
                  <a:tcPr marL="91439" marR="91439" marT="45727" marB="45727" anchor="ctr"/>
                </a:tc>
                <a:tc>
                  <a:txBody>
                    <a:bodyPr/>
                    <a:lstStyle/>
                    <a:p>
                      <a:pPr algn="l"/>
                      <a:endParaRPr lang="en-US" sz="1800" dirty="0"/>
                    </a:p>
                    <a:p>
                      <a:pPr algn="l"/>
                      <a:r>
                        <a:rPr lang="en-US" sz="1800" dirty="0"/>
                        <a:t>Code Napoléon (1804)</a:t>
                      </a:r>
                    </a:p>
                    <a:p>
                      <a:pPr algn="l"/>
                      <a:endParaRPr lang="en-US" sz="1800" dirty="0"/>
                    </a:p>
                  </a:txBody>
                  <a:tcPr marL="91439" marR="91439" marT="45727" marB="45727" anchor="ctr"/>
                </a:tc>
                <a:extLst>
                  <a:ext uri="{0D108BD9-81ED-4DB2-BD59-A6C34878D82A}">
                    <a16:rowId xmlns:a16="http://schemas.microsoft.com/office/drawing/2014/main" val="10002"/>
                  </a:ext>
                </a:extLst>
              </a:tr>
            </a:tbl>
          </a:graphicData>
        </a:graphic>
      </p:graphicFrame>
      <p:pic>
        <p:nvPicPr>
          <p:cNvPr id="8208" name="Picture 2"/>
          <p:cNvPicPr>
            <a:picLocks noChangeAspect="1" noChangeArrowheads="1"/>
          </p:cNvPicPr>
          <p:nvPr/>
        </p:nvPicPr>
        <p:blipFill>
          <a:blip r:embed="rId3">
            <a:extLst>
              <a:ext uri="{28A0092B-C50C-407E-A947-70E740481C1C}">
                <a14:useLocalDpi xmlns:a14="http://schemas.microsoft.com/office/drawing/2010/main" val="0"/>
              </a:ext>
            </a:extLst>
          </a:blip>
          <a:srcRect l="13544" r="12970" b="13763"/>
          <a:stretch>
            <a:fillRect/>
          </a:stretch>
        </p:blipFill>
        <p:spPr bwMode="auto">
          <a:xfrm>
            <a:off x="1385888" y="3536950"/>
            <a:ext cx="28321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36950"/>
            <a:ext cx="365283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Box 5"/>
          <p:cNvSpPr txBox="1">
            <a:spLocks noChangeArrowheads="1"/>
          </p:cNvSpPr>
          <p:nvPr/>
        </p:nvSpPr>
        <p:spPr bwMode="auto">
          <a:xfrm>
            <a:off x="1385888" y="6486525"/>
            <a:ext cx="283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Clovis I dictates the Salic Law (14th c.)</a:t>
            </a:r>
          </a:p>
        </p:txBody>
      </p:sp>
      <p:sp>
        <p:nvSpPr>
          <p:cNvPr id="8211" name="TextBox 6"/>
          <p:cNvSpPr txBox="1">
            <a:spLocks noChangeArrowheads="1"/>
          </p:cNvSpPr>
          <p:nvPr/>
        </p:nvSpPr>
        <p:spPr bwMode="auto">
          <a:xfrm>
            <a:off x="4572000" y="6434138"/>
            <a:ext cx="3684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Napoleon, crowned by Time, Jean-Baptiste Mauzaisse (c. 1833)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Codification</a:t>
            </a:r>
            <a:r>
              <a:rPr lang="en-US" altLang="en-US" sz="2400" smtClean="0">
                <a:solidFill>
                  <a:schemeClr val="bg1"/>
                </a:solidFill>
              </a:rPr>
              <a:t>: Patterns and Significance</a:t>
            </a:r>
            <a:endParaRPr lang="en-US" altLang="en-US" sz="2400" i="1" smtClean="0">
              <a:solidFill>
                <a:schemeClr val="bg1"/>
              </a:solidFill>
            </a:endParaRPr>
          </a:p>
        </p:txBody>
      </p:sp>
      <p:graphicFrame>
        <p:nvGraphicFramePr>
          <p:cNvPr id="2" name="Table 1"/>
          <p:cNvGraphicFramePr>
            <a:graphicFrameLocks noGrp="1"/>
          </p:cNvGraphicFramePr>
          <p:nvPr/>
        </p:nvGraphicFramePr>
        <p:xfrm>
          <a:off x="887413" y="1146175"/>
          <a:ext cx="7369176" cy="3249613"/>
        </p:xfrm>
        <a:graphic>
          <a:graphicData uri="http://schemas.openxmlformats.org/drawingml/2006/table">
            <a:tbl>
              <a:tblPr firstRow="1" bandRow="1">
                <a:tableStyleId>{5C22544A-7EE6-4342-B048-85BDC9FD1C3A}</a:tableStyleId>
              </a:tblPr>
              <a:tblGrid>
                <a:gridCol w="3684588">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506110">
                <a:tc>
                  <a:txBody>
                    <a:bodyPr/>
                    <a:lstStyle/>
                    <a:p>
                      <a:r>
                        <a:rPr lang="en-US" sz="1800" dirty="0">
                          <a:solidFill>
                            <a:schemeClr val="tx1"/>
                          </a:solidFill>
                        </a:rPr>
                        <a:t>Beginning</a:t>
                      </a:r>
                    </a:p>
                  </a:txBody>
                  <a:tcPr marL="91439" marR="91439" marT="45725" marB="45725" anchor="ctr"/>
                </a:tc>
                <a:tc>
                  <a:txBody>
                    <a:bodyPr/>
                    <a:lstStyle/>
                    <a:p>
                      <a:r>
                        <a:rPr lang="en-US" sz="1800" dirty="0">
                          <a:solidFill>
                            <a:schemeClr val="tx1"/>
                          </a:solidFill>
                        </a:rPr>
                        <a:t>End</a:t>
                      </a:r>
                    </a:p>
                  </a:txBody>
                  <a:tcPr marL="91439" marR="91439" marT="45725" marB="45725" anchor="ctr"/>
                </a:tc>
                <a:extLst>
                  <a:ext uri="{0D108BD9-81ED-4DB2-BD59-A6C34878D82A}">
                    <a16:rowId xmlns:a16="http://schemas.microsoft.com/office/drawing/2014/main" val="10000"/>
                  </a:ext>
                </a:extLst>
              </a:tr>
              <a:tr h="914501">
                <a:tc>
                  <a:txBody>
                    <a:bodyPr/>
                    <a:lstStyle/>
                    <a:p>
                      <a:endParaRPr lang="en-US" sz="1800" dirty="0"/>
                    </a:p>
                    <a:p>
                      <a:r>
                        <a:rPr lang="en-US" sz="1800" dirty="0" err="1"/>
                        <a:t>Aethelberht</a:t>
                      </a:r>
                      <a:r>
                        <a:rPr lang="en-US" sz="1800" dirty="0"/>
                        <a:t> (c. AD 600) </a:t>
                      </a:r>
                    </a:p>
                    <a:p>
                      <a:endParaRPr lang="en-US" sz="1800" dirty="0"/>
                    </a:p>
                  </a:txBody>
                  <a:tcPr marL="91439" marR="91439" marT="45725" marB="45725" anchor="ctr"/>
                </a:tc>
                <a:tc>
                  <a:txBody>
                    <a:bodyPr/>
                    <a:lstStyle/>
                    <a:p>
                      <a:pPr algn="l"/>
                      <a:endParaRPr lang="en-US" sz="1800" dirty="0"/>
                    </a:p>
                    <a:p>
                      <a:pPr algn="l"/>
                      <a:r>
                        <a:rPr lang="en-US" sz="1800" dirty="0"/>
                        <a:t>Uniform Commercial Code (1951)</a:t>
                      </a:r>
                    </a:p>
                    <a:p>
                      <a:pPr algn="l"/>
                      <a:endParaRPr lang="en-US" sz="1800" dirty="0"/>
                    </a:p>
                  </a:txBody>
                  <a:tcPr marL="91439" marR="91439" marT="45725" marB="45725" anchor="ctr"/>
                </a:tc>
                <a:extLst>
                  <a:ext uri="{0D108BD9-81ED-4DB2-BD59-A6C34878D82A}">
                    <a16:rowId xmlns:a16="http://schemas.microsoft.com/office/drawing/2014/main" val="10001"/>
                  </a:ext>
                </a:extLst>
              </a:tr>
              <a:tr h="914501">
                <a:tc>
                  <a:txBody>
                    <a:bodyPr/>
                    <a:lstStyle/>
                    <a:p>
                      <a:endParaRPr lang="en-US" sz="1800" dirty="0"/>
                    </a:p>
                    <a:p>
                      <a:r>
                        <a:rPr lang="en-US" sz="1800" dirty="0"/>
                        <a:t>Salic law (c. AD 500)</a:t>
                      </a:r>
                    </a:p>
                    <a:p>
                      <a:endParaRPr lang="en-US" sz="1800" dirty="0"/>
                    </a:p>
                  </a:txBody>
                  <a:tcPr marL="91439" marR="91439" marT="45725" marB="45725" anchor="ctr"/>
                </a:tc>
                <a:tc>
                  <a:txBody>
                    <a:bodyPr/>
                    <a:lstStyle/>
                    <a:p>
                      <a:pPr algn="l"/>
                      <a:endParaRPr lang="en-US" sz="1800" dirty="0"/>
                    </a:p>
                    <a:p>
                      <a:pPr algn="l"/>
                      <a:r>
                        <a:rPr lang="en-US" sz="1800" dirty="0"/>
                        <a:t>Code Napoléon (1804)</a:t>
                      </a:r>
                    </a:p>
                    <a:p>
                      <a:pPr algn="l"/>
                      <a:endParaRPr lang="en-US" sz="1800" dirty="0"/>
                    </a:p>
                  </a:txBody>
                  <a:tcPr marL="91439" marR="91439" marT="45725" marB="45725" anchor="ctr"/>
                </a:tc>
                <a:extLst>
                  <a:ext uri="{0D108BD9-81ED-4DB2-BD59-A6C34878D82A}">
                    <a16:rowId xmlns:a16="http://schemas.microsoft.com/office/drawing/2014/main" val="10002"/>
                  </a:ext>
                </a:extLst>
              </a:tr>
              <a:tr h="914501">
                <a:tc>
                  <a:txBody>
                    <a:bodyPr/>
                    <a:lstStyle/>
                    <a:p>
                      <a:endParaRPr lang="en-US" sz="1800" dirty="0"/>
                    </a:p>
                    <a:p>
                      <a:r>
                        <a:rPr lang="en-US" sz="1800" dirty="0"/>
                        <a:t>XII Tables (c. 450 BC)</a:t>
                      </a:r>
                    </a:p>
                    <a:p>
                      <a:endParaRPr lang="en-US" sz="1800" dirty="0"/>
                    </a:p>
                  </a:txBody>
                  <a:tcPr marL="91439" marR="91439"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Justinian (533–34)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39" marR="91439" marT="45725" marB="45725" anchor="ctr"/>
                </a:tc>
                <a:extLst>
                  <a:ext uri="{0D108BD9-81ED-4DB2-BD59-A6C34878D82A}">
                    <a16:rowId xmlns:a16="http://schemas.microsoft.com/office/drawing/2014/main" val="10003"/>
                  </a:ext>
                </a:extLst>
              </a:tr>
            </a:tbl>
          </a:graphicData>
        </a:graphic>
      </p:graphicFrame>
      <p:sp>
        <p:nvSpPr>
          <p:cNvPr id="3" name="TextBox 2"/>
          <p:cNvSpPr txBox="1"/>
          <p:nvPr/>
        </p:nvSpPr>
        <p:spPr>
          <a:xfrm>
            <a:off x="887413" y="4658263"/>
            <a:ext cx="7618232" cy="1977464"/>
          </a:xfrm>
          <a:prstGeom prst="rect">
            <a:avLst/>
          </a:prstGeom>
          <a:noFill/>
        </p:spPr>
        <p:txBody>
          <a:bodyPr wrap="square" rtlCol="0">
            <a:spAutoFit/>
          </a:bodyPr>
          <a:lstStyle/>
          <a:p>
            <a:pPr>
              <a:spcAft>
                <a:spcPts val="500"/>
              </a:spcAft>
            </a:pPr>
            <a:r>
              <a:rPr lang="en-US" sz="2200" smtClean="0">
                <a:solidFill>
                  <a:schemeClr val="bg1"/>
                </a:solidFill>
              </a:rPr>
              <a:t>In each case we have at the beginning:</a:t>
            </a:r>
          </a:p>
          <a:p>
            <a:pPr marL="342900" indent="-342900">
              <a:spcAft>
                <a:spcPts val="500"/>
              </a:spcAft>
              <a:buFont typeface="Arial" panose="020B0604020202020204" pitchFamily="34" charset="0"/>
              <a:buChar char="•"/>
            </a:pPr>
            <a:r>
              <a:rPr lang="en-US" sz="2200" smtClean="0">
                <a:solidFill>
                  <a:schemeClr val="bg1"/>
                </a:solidFill>
              </a:rPr>
              <a:t>literacy, or at least the beginning of the use of writing for law</a:t>
            </a:r>
          </a:p>
          <a:p>
            <a:pPr marL="342900" indent="-342900">
              <a:spcAft>
                <a:spcPts val="500"/>
              </a:spcAft>
              <a:buFont typeface="Arial" panose="020B0604020202020204" pitchFamily="34" charset="0"/>
              <a:buChar char="•"/>
            </a:pPr>
            <a:r>
              <a:rPr lang="en-US" sz="2200" smtClean="0">
                <a:solidFill>
                  <a:schemeClr val="bg1"/>
                </a:solidFill>
              </a:rPr>
              <a:t>the beginning of professionalization</a:t>
            </a:r>
          </a:p>
          <a:p>
            <a:pPr marL="342900" indent="-342900">
              <a:spcAft>
                <a:spcPts val="500"/>
              </a:spcAft>
              <a:buFont typeface="Arial" panose="020B0604020202020204" pitchFamily="34" charset="0"/>
              <a:buChar char="•"/>
            </a:pPr>
            <a:r>
              <a:rPr lang="en-US" sz="2200" smtClean="0">
                <a:solidFill>
                  <a:schemeClr val="bg1"/>
                </a:solidFill>
              </a:rPr>
              <a:t>a realization of a connection between law and the ‘state’</a:t>
            </a:r>
            <a:endParaRPr lang="en-US" sz="22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Codification</a:t>
            </a:r>
            <a:r>
              <a:rPr lang="en-US" altLang="en-US" sz="2400" smtClean="0">
                <a:solidFill>
                  <a:schemeClr val="bg1"/>
                </a:solidFill>
              </a:rPr>
              <a:t>: Patterns and Significance</a:t>
            </a:r>
            <a:endParaRPr lang="en-US" altLang="en-US" sz="2400" i="1" smtClean="0">
              <a:solidFill>
                <a:schemeClr val="bg1"/>
              </a:solidFill>
            </a:endParaRPr>
          </a:p>
        </p:txBody>
      </p:sp>
      <p:graphicFrame>
        <p:nvGraphicFramePr>
          <p:cNvPr id="2" name="Table 1"/>
          <p:cNvGraphicFramePr>
            <a:graphicFrameLocks noGrp="1"/>
          </p:cNvGraphicFramePr>
          <p:nvPr/>
        </p:nvGraphicFramePr>
        <p:xfrm>
          <a:off x="887413" y="1146175"/>
          <a:ext cx="7369176" cy="3249613"/>
        </p:xfrm>
        <a:graphic>
          <a:graphicData uri="http://schemas.openxmlformats.org/drawingml/2006/table">
            <a:tbl>
              <a:tblPr firstRow="1" bandRow="1">
                <a:tableStyleId>{5C22544A-7EE6-4342-B048-85BDC9FD1C3A}</a:tableStyleId>
              </a:tblPr>
              <a:tblGrid>
                <a:gridCol w="3684588">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506110">
                <a:tc>
                  <a:txBody>
                    <a:bodyPr/>
                    <a:lstStyle/>
                    <a:p>
                      <a:r>
                        <a:rPr lang="en-US" sz="1800" dirty="0">
                          <a:solidFill>
                            <a:schemeClr val="tx1"/>
                          </a:solidFill>
                        </a:rPr>
                        <a:t>Beginning</a:t>
                      </a:r>
                    </a:p>
                  </a:txBody>
                  <a:tcPr marL="91439" marR="91439" marT="45725" marB="45725" anchor="ctr"/>
                </a:tc>
                <a:tc>
                  <a:txBody>
                    <a:bodyPr/>
                    <a:lstStyle/>
                    <a:p>
                      <a:r>
                        <a:rPr lang="en-US" sz="1800" dirty="0">
                          <a:solidFill>
                            <a:schemeClr val="tx1"/>
                          </a:solidFill>
                        </a:rPr>
                        <a:t>End</a:t>
                      </a:r>
                    </a:p>
                  </a:txBody>
                  <a:tcPr marL="91439" marR="91439" marT="45725" marB="45725" anchor="ctr"/>
                </a:tc>
                <a:extLst>
                  <a:ext uri="{0D108BD9-81ED-4DB2-BD59-A6C34878D82A}">
                    <a16:rowId xmlns:a16="http://schemas.microsoft.com/office/drawing/2014/main" val="10000"/>
                  </a:ext>
                </a:extLst>
              </a:tr>
              <a:tr h="914501">
                <a:tc>
                  <a:txBody>
                    <a:bodyPr/>
                    <a:lstStyle/>
                    <a:p>
                      <a:endParaRPr lang="en-US" sz="1800" dirty="0"/>
                    </a:p>
                    <a:p>
                      <a:r>
                        <a:rPr lang="en-US" sz="1800" dirty="0" err="1"/>
                        <a:t>Aethelberht</a:t>
                      </a:r>
                      <a:r>
                        <a:rPr lang="en-US" sz="1800" dirty="0"/>
                        <a:t> (c. AD 600) </a:t>
                      </a:r>
                    </a:p>
                    <a:p>
                      <a:endParaRPr lang="en-US" sz="1800" dirty="0"/>
                    </a:p>
                  </a:txBody>
                  <a:tcPr marL="91439" marR="91439" marT="45725" marB="45725" anchor="ctr"/>
                </a:tc>
                <a:tc>
                  <a:txBody>
                    <a:bodyPr/>
                    <a:lstStyle/>
                    <a:p>
                      <a:pPr algn="l"/>
                      <a:endParaRPr lang="en-US" sz="1800" dirty="0"/>
                    </a:p>
                    <a:p>
                      <a:pPr algn="l"/>
                      <a:r>
                        <a:rPr lang="en-US" sz="1800" dirty="0"/>
                        <a:t>Uniform Commercial Code (1951)</a:t>
                      </a:r>
                    </a:p>
                    <a:p>
                      <a:pPr algn="l"/>
                      <a:endParaRPr lang="en-US" sz="1800" dirty="0"/>
                    </a:p>
                  </a:txBody>
                  <a:tcPr marL="91439" marR="91439" marT="45725" marB="45725" anchor="ctr"/>
                </a:tc>
                <a:extLst>
                  <a:ext uri="{0D108BD9-81ED-4DB2-BD59-A6C34878D82A}">
                    <a16:rowId xmlns:a16="http://schemas.microsoft.com/office/drawing/2014/main" val="10001"/>
                  </a:ext>
                </a:extLst>
              </a:tr>
              <a:tr h="914501">
                <a:tc>
                  <a:txBody>
                    <a:bodyPr/>
                    <a:lstStyle/>
                    <a:p>
                      <a:endParaRPr lang="en-US" sz="1800" dirty="0"/>
                    </a:p>
                    <a:p>
                      <a:r>
                        <a:rPr lang="en-US" sz="1800" dirty="0"/>
                        <a:t>Salic law (c. AD 500)</a:t>
                      </a:r>
                    </a:p>
                    <a:p>
                      <a:endParaRPr lang="en-US" sz="1800" dirty="0"/>
                    </a:p>
                  </a:txBody>
                  <a:tcPr marL="91439" marR="91439" marT="45725" marB="45725" anchor="ctr"/>
                </a:tc>
                <a:tc>
                  <a:txBody>
                    <a:bodyPr/>
                    <a:lstStyle/>
                    <a:p>
                      <a:pPr algn="l"/>
                      <a:endParaRPr lang="en-US" sz="1800" dirty="0"/>
                    </a:p>
                    <a:p>
                      <a:pPr algn="l"/>
                      <a:r>
                        <a:rPr lang="en-US" sz="1800" dirty="0"/>
                        <a:t>Code Napoléon (1804)</a:t>
                      </a:r>
                    </a:p>
                    <a:p>
                      <a:pPr algn="l"/>
                      <a:endParaRPr lang="en-US" sz="1800" dirty="0"/>
                    </a:p>
                  </a:txBody>
                  <a:tcPr marL="91439" marR="91439" marT="45725" marB="45725" anchor="ctr"/>
                </a:tc>
                <a:extLst>
                  <a:ext uri="{0D108BD9-81ED-4DB2-BD59-A6C34878D82A}">
                    <a16:rowId xmlns:a16="http://schemas.microsoft.com/office/drawing/2014/main" val="10002"/>
                  </a:ext>
                </a:extLst>
              </a:tr>
              <a:tr h="914501">
                <a:tc>
                  <a:txBody>
                    <a:bodyPr/>
                    <a:lstStyle/>
                    <a:p>
                      <a:endParaRPr lang="en-US" sz="1800" dirty="0"/>
                    </a:p>
                    <a:p>
                      <a:r>
                        <a:rPr lang="en-US" sz="1800" dirty="0"/>
                        <a:t>XII Tables (c. 450 BC)</a:t>
                      </a:r>
                    </a:p>
                    <a:p>
                      <a:endParaRPr lang="en-US" sz="1800" dirty="0"/>
                    </a:p>
                  </a:txBody>
                  <a:tcPr marL="91439" marR="91439"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Justinian (533–34)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39" marR="91439" marT="45725" marB="45725" anchor="ctr"/>
                </a:tc>
                <a:extLst>
                  <a:ext uri="{0D108BD9-81ED-4DB2-BD59-A6C34878D82A}">
                    <a16:rowId xmlns:a16="http://schemas.microsoft.com/office/drawing/2014/main" val="10003"/>
                  </a:ext>
                </a:extLst>
              </a:tr>
            </a:tbl>
          </a:graphicData>
        </a:graphic>
      </p:graphicFrame>
      <p:sp>
        <p:nvSpPr>
          <p:cNvPr id="3" name="TextBox 2"/>
          <p:cNvSpPr txBox="1"/>
          <p:nvPr/>
        </p:nvSpPr>
        <p:spPr>
          <a:xfrm>
            <a:off x="887413" y="4658263"/>
            <a:ext cx="7618232" cy="1638910"/>
          </a:xfrm>
          <a:prstGeom prst="rect">
            <a:avLst/>
          </a:prstGeom>
          <a:noFill/>
        </p:spPr>
        <p:txBody>
          <a:bodyPr wrap="square" rtlCol="0">
            <a:spAutoFit/>
          </a:bodyPr>
          <a:lstStyle/>
          <a:p>
            <a:pPr>
              <a:spcAft>
                <a:spcPts val="500"/>
              </a:spcAft>
            </a:pPr>
            <a:r>
              <a:rPr lang="en-US" sz="2200" smtClean="0">
                <a:solidFill>
                  <a:schemeClr val="bg1"/>
                </a:solidFill>
              </a:rPr>
              <a:t>In each case we have at the end:</a:t>
            </a:r>
          </a:p>
          <a:p>
            <a:pPr marL="342900" indent="-342900">
              <a:spcAft>
                <a:spcPts val="500"/>
              </a:spcAft>
              <a:buFont typeface="Arial" panose="020B0604020202020204" pitchFamily="34" charset="0"/>
              <a:buChar char="•"/>
            </a:pPr>
            <a:r>
              <a:rPr lang="en-US" sz="2200">
                <a:solidFill>
                  <a:schemeClr val="bg1"/>
                </a:solidFill>
              </a:rPr>
              <a:t>a long period of </a:t>
            </a:r>
            <a:r>
              <a:rPr lang="en-US" sz="2200">
                <a:solidFill>
                  <a:schemeClr val="bg1"/>
                </a:solidFill>
              </a:rPr>
              <a:t>professional </a:t>
            </a:r>
            <a:r>
              <a:rPr lang="en-US" sz="2200" smtClean="0">
                <a:solidFill>
                  <a:schemeClr val="bg1"/>
                </a:solidFill>
              </a:rPr>
              <a:t>development</a:t>
            </a:r>
          </a:p>
          <a:p>
            <a:pPr marL="342900" indent="-342900">
              <a:spcAft>
                <a:spcPts val="500"/>
              </a:spcAft>
              <a:buFont typeface="Arial" panose="020B0604020202020204" pitchFamily="34" charset="0"/>
              <a:buChar char="•"/>
            </a:pPr>
            <a:r>
              <a:rPr lang="en-US" sz="2200" smtClean="0">
                <a:solidFill>
                  <a:schemeClr val="bg1"/>
                </a:solidFill>
              </a:rPr>
              <a:t>sources becoming unmanageable</a:t>
            </a:r>
          </a:p>
          <a:p>
            <a:pPr marL="342900" indent="-342900">
              <a:spcAft>
                <a:spcPts val="500"/>
              </a:spcAft>
              <a:buFont typeface="Arial" panose="020B0604020202020204" pitchFamily="34" charset="0"/>
              <a:buChar char="•"/>
            </a:pPr>
            <a:r>
              <a:rPr lang="en-US" sz="2200" smtClean="0">
                <a:solidFill>
                  <a:schemeClr val="bg1"/>
                </a:solidFill>
              </a:rPr>
              <a:t>a powerful personality, perhaps of genius</a:t>
            </a:r>
            <a:endParaRPr lang="en-US" sz="2200">
              <a:solidFill>
                <a:schemeClr val="bg1"/>
              </a:solidFill>
            </a:endParaRPr>
          </a:p>
        </p:txBody>
      </p:sp>
    </p:spTree>
    <p:extLst>
      <p:ext uri="{BB962C8B-B14F-4D97-AF65-F5344CB8AC3E}">
        <p14:creationId xmlns:p14="http://schemas.microsoft.com/office/powerpoint/2010/main" val="3455379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Codification: Patterns and Significance</a:t>
            </a:r>
            <a:endParaRPr lang="en-US"/>
          </a:p>
        </p:txBody>
      </p:sp>
      <p:sp>
        <p:nvSpPr>
          <p:cNvPr id="3" name="Content Placeholder 2"/>
          <p:cNvSpPr>
            <a:spLocks noGrp="1"/>
          </p:cNvSpPr>
          <p:nvPr>
            <p:ph idx="1"/>
          </p:nvPr>
        </p:nvSpPr>
        <p:spPr/>
        <p:txBody>
          <a:bodyPr/>
          <a:lstStyle/>
          <a:p>
            <a:pPr marL="0" indent="0">
              <a:spcAft>
                <a:spcPts val="500"/>
              </a:spcAft>
              <a:buNone/>
            </a:pPr>
            <a:r>
              <a:rPr lang="en-US"/>
              <a:t>Whether it is possible to generalize about the early codes is a topic for the third part of the course, but the differences among the later ones </a:t>
            </a:r>
            <a:r>
              <a:rPr lang="en-US"/>
              <a:t>are </a:t>
            </a:r>
            <a:r>
              <a:rPr lang="en-US" smtClean="0"/>
              <a:t>striking:</a:t>
            </a:r>
          </a:p>
          <a:p>
            <a:pPr>
              <a:spcAft>
                <a:spcPts val="500"/>
              </a:spcAft>
            </a:pPr>
            <a:r>
              <a:rPr lang="en-US"/>
              <a:t>Justinian is a collection of texts; the UCC and the French Civil Code are </a:t>
            </a:r>
            <a:r>
              <a:rPr lang="en-US"/>
              <a:t>systematic</a:t>
            </a:r>
            <a:r>
              <a:rPr lang="en-US" smtClean="0"/>
              <a:t>.</a:t>
            </a:r>
          </a:p>
          <a:p>
            <a:pPr>
              <a:spcAft>
                <a:spcPts val="500"/>
              </a:spcAft>
            </a:pPr>
            <a:r>
              <a:rPr lang="en-US"/>
              <a:t>The politics seem to be similar between Justinian and Napoléon but not Karl Llewelyn, the draftsman of </a:t>
            </a:r>
            <a:r>
              <a:rPr lang="en-US"/>
              <a:t>the </a:t>
            </a:r>
            <a:r>
              <a:rPr lang="en-US" smtClean="0"/>
              <a:t>UCC.</a:t>
            </a:r>
          </a:p>
          <a:p>
            <a:pPr>
              <a:spcAft>
                <a:spcPts val="500"/>
              </a:spcAft>
            </a:pPr>
            <a:r>
              <a:rPr lang="en-US"/>
              <a:t>Justinian is legally conservative, Napoléon and Llewellyn much </a:t>
            </a:r>
            <a:r>
              <a:rPr lang="en-US"/>
              <a:t>less </a:t>
            </a:r>
            <a:r>
              <a:rPr lang="en-US" smtClean="0"/>
              <a:t>so.</a:t>
            </a:r>
          </a:p>
          <a:p>
            <a:pPr marL="0" indent="0">
              <a:spcAft>
                <a:spcPts val="500"/>
              </a:spcAft>
              <a:buNone/>
            </a:pPr>
            <a:r>
              <a:rPr lang="en-US"/>
              <a:t>Conclusion: it is dangerous to see something too deep in the fact of codification itself.</a:t>
            </a:r>
            <a:endParaRPr lang="en-US"/>
          </a:p>
        </p:txBody>
      </p:sp>
    </p:spTree>
    <p:extLst>
      <p:ext uri="{BB962C8B-B14F-4D97-AF65-F5344CB8AC3E}">
        <p14:creationId xmlns:p14="http://schemas.microsoft.com/office/powerpoint/2010/main" val="1433339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A Theory of Legal Development?</a:t>
            </a:r>
            <a:endParaRPr lang="en-US"/>
          </a:p>
        </p:txBody>
      </p:sp>
      <p:sp>
        <p:nvSpPr>
          <p:cNvPr id="3" name="Content Placeholder 2"/>
          <p:cNvSpPr>
            <a:spLocks noGrp="1"/>
          </p:cNvSpPr>
          <p:nvPr>
            <p:ph idx="1"/>
          </p:nvPr>
        </p:nvSpPr>
        <p:spPr>
          <a:xfrm>
            <a:off x="603848" y="1113107"/>
            <a:ext cx="4485737" cy="5253187"/>
          </a:xfrm>
        </p:spPr>
        <p:txBody>
          <a:bodyPr/>
          <a:lstStyle/>
          <a:p>
            <a:pPr marL="0" indent="0">
              <a:spcAft>
                <a:spcPts val="500"/>
              </a:spcAft>
              <a:buNone/>
            </a:pPr>
            <a:r>
              <a:rPr lang="en-US"/>
              <a:t>A developmental theory of law is most firmly associated with Sir Henry Maine, the first edition of whose </a:t>
            </a:r>
            <a:r>
              <a:rPr lang="en-US" i="1"/>
              <a:t>Ancient Law</a:t>
            </a:r>
            <a:r>
              <a:rPr lang="en-US"/>
              <a:t> was published in 1861 (d. 1888). It is also firmly associatd with liberalism and with Darwinian ideas (though Maine wrote before Darwin</a:t>
            </a:r>
            <a:r>
              <a:rPr lang="en-US"/>
              <a:t>). </a:t>
            </a:r>
            <a:r>
              <a:rPr lang="en-US"/>
              <a:t>Let us </a:t>
            </a:r>
            <a:r>
              <a:rPr lang="en-US"/>
              <a:t>review </a:t>
            </a:r>
            <a:r>
              <a:rPr lang="en-US" smtClean="0"/>
              <a:t>G.4.11–32</a:t>
            </a:r>
            <a:r>
              <a:rPr lang="en-US"/>
              <a:t>, because what we are going to say about legal development generally depends on it. The focus here is on is Gaius’ attitude towards the movement from </a:t>
            </a:r>
            <a:r>
              <a:rPr lang="en-US" i="1"/>
              <a:t>legis actio</a:t>
            </a:r>
            <a:r>
              <a:rPr lang="en-US"/>
              <a:t> to formulary procedure.</a:t>
            </a:r>
            <a:endParaRPr lang="en-US"/>
          </a:p>
        </p:txBody>
      </p:sp>
      <p:sp>
        <p:nvSpPr>
          <p:cNvPr id="4" name="TextBox 3"/>
          <p:cNvSpPr txBox="1">
            <a:spLocks noChangeArrowheads="1"/>
          </p:cNvSpPr>
          <p:nvPr/>
        </p:nvSpPr>
        <p:spPr bwMode="auto">
          <a:xfrm>
            <a:off x="5597525" y="5373958"/>
            <a:ext cx="3546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Sir Henry Maine, Lowes Cato Dickinson (1888)</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525" y="1113107"/>
            <a:ext cx="3322637" cy="426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7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solidFill>
                  <a:schemeClr val="bg1"/>
                </a:solidFill>
              </a:rPr>
              <a:t>Legal </a:t>
            </a:r>
            <a:r>
              <a:rPr lang="en-US" altLang="en-US" sz="2400" smtClean="0">
                <a:solidFill>
                  <a:schemeClr val="bg1"/>
                </a:solidFill>
              </a:rPr>
              <a:t>Development: Back to Gaius (</a:t>
            </a:r>
            <a:r>
              <a:rPr lang="en-US" altLang="en-US" sz="2400" i="1" smtClean="0">
                <a:solidFill>
                  <a:schemeClr val="bg1"/>
                </a:solidFill>
              </a:rPr>
              <a:t>Institutes </a:t>
            </a:r>
            <a:r>
              <a:rPr lang="en-US" altLang="en-US" sz="2400" smtClean="0">
                <a:solidFill>
                  <a:schemeClr val="bg1"/>
                </a:solidFill>
              </a:rPr>
              <a:t>4.11</a:t>
            </a:r>
            <a:r>
              <a:rPr lang="en-US" smtClean="0"/>
              <a:t>–32</a:t>
            </a:r>
            <a:r>
              <a:rPr lang="en-US" altLang="en-US" sz="2400" smtClean="0">
                <a:solidFill>
                  <a:schemeClr val="bg1"/>
                </a:solidFill>
              </a:rPr>
              <a:t>)</a:t>
            </a:r>
            <a:endParaRPr lang="en-US" altLang="en-US" sz="2400" i="1" smtClean="0">
              <a:solidFill>
                <a:schemeClr val="bg1"/>
              </a:solidFill>
            </a:endParaRPr>
          </a:p>
        </p:txBody>
      </p:sp>
      <p:sp>
        <p:nvSpPr>
          <p:cNvPr id="11266" name="Rectangle 4"/>
          <p:cNvSpPr>
            <a:spLocks noChangeArrowheads="1"/>
          </p:cNvSpPr>
          <p:nvPr/>
        </p:nvSpPr>
        <p:spPr bwMode="auto">
          <a:xfrm>
            <a:off x="457200" y="942975"/>
            <a:ext cx="8458200" cy="563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spcAft>
                <a:spcPts val="1000"/>
              </a:spcAft>
              <a:buFont typeface="Arial" panose="020B0604020202020204" pitchFamily="34" charset="0"/>
              <a:buChar char="•"/>
            </a:pPr>
            <a:r>
              <a:rPr lang="en-US" sz="2200">
                <a:solidFill>
                  <a:schemeClr val="bg1"/>
                </a:solidFill>
              </a:rPr>
              <a:t>The </a:t>
            </a:r>
            <a:r>
              <a:rPr lang="en-US" sz="2200" i="1">
                <a:solidFill>
                  <a:schemeClr val="bg1"/>
                </a:solidFill>
              </a:rPr>
              <a:t>legis actio</a:t>
            </a:r>
            <a:r>
              <a:rPr lang="en-US" sz="2200">
                <a:solidFill>
                  <a:schemeClr val="bg1"/>
                </a:solidFill>
              </a:rPr>
              <a:t> was framed on the very words of the statutes (GI.4.11). Don’t take G. too literally here. </a:t>
            </a:r>
            <a:r>
              <a:rPr lang="en-US" sz="2200">
                <a:solidFill>
                  <a:schemeClr val="bg1"/>
                </a:solidFill>
              </a:rPr>
              <a:t>Pomponius </a:t>
            </a:r>
            <a:r>
              <a:rPr lang="en-US" sz="2200" smtClean="0">
                <a:solidFill>
                  <a:schemeClr val="bg1"/>
                </a:solidFill>
              </a:rPr>
              <a:t>(D.1.2.2.6) is </a:t>
            </a:r>
            <a:r>
              <a:rPr lang="en-US" sz="2200">
                <a:solidFill>
                  <a:schemeClr val="bg1"/>
                </a:solidFill>
              </a:rPr>
              <a:t>probably closer to </a:t>
            </a:r>
            <a:r>
              <a:rPr lang="en-US" sz="2200">
                <a:solidFill>
                  <a:schemeClr val="bg1"/>
                </a:solidFill>
              </a:rPr>
              <a:t>right</a:t>
            </a:r>
            <a:r>
              <a:rPr lang="en-US" sz="2200" smtClean="0">
                <a:solidFill>
                  <a:schemeClr val="bg1"/>
                </a:solidFill>
              </a:rPr>
              <a:t>:</a:t>
            </a:r>
          </a:p>
          <a:p>
            <a:pPr marL="347472"/>
            <a:r>
              <a:rPr lang="en-US" altLang="en-US" sz="2200" smtClean="0">
                <a:solidFill>
                  <a:schemeClr val="bg1"/>
                </a:solidFill>
              </a:rPr>
              <a:t>“</a:t>
            </a:r>
            <a:r>
              <a:rPr lang="en-US" sz="2200">
                <a:solidFill>
                  <a:schemeClr val="bg1"/>
                </a:solidFill>
              </a:rPr>
              <a:t>Then from these statutes [XII Tables], at about the same time, actions were devised by which men might litigate, and lest these actions be indiscriminately brought by the people, they were required to be in certain and solemn form; and this part of the law is called </a:t>
            </a:r>
            <a:r>
              <a:rPr lang="en-US" sz="2200" i="1">
                <a:solidFill>
                  <a:schemeClr val="bg1"/>
                </a:solidFill>
              </a:rPr>
              <a:t>legis actiones</a:t>
            </a:r>
            <a:r>
              <a:rPr lang="en-US" sz="2200">
                <a:solidFill>
                  <a:schemeClr val="bg1"/>
                </a:solidFill>
              </a:rPr>
              <a:t>, that is, statutory actions. Accordingly, these three branches of law appeared at about the same time: the law of the Twelve Tables, from these came the </a:t>
            </a:r>
            <a:r>
              <a:rPr lang="en-US" sz="2200" i="1">
                <a:solidFill>
                  <a:schemeClr val="bg1"/>
                </a:solidFill>
              </a:rPr>
              <a:t>ius civile</a:t>
            </a:r>
            <a:r>
              <a:rPr lang="en-US" sz="2200">
                <a:solidFill>
                  <a:schemeClr val="bg1"/>
                </a:solidFill>
              </a:rPr>
              <a:t>, and from the same the </a:t>
            </a:r>
            <a:r>
              <a:rPr lang="en-US" sz="2200" i="1">
                <a:solidFill>
                  <a:schemeClr val="bg1"/>
                </a:solidFill>
              </a:rPr>
              <a:t>legis actiones </a:t>
            </a:r>
            <a:r>
              <a:rPr lang="en-US" sz="2200">
                <a:solidFill>
                  <a:schemeClr val="bg1"/>
                </a:solidFill>
              </a:rPr>
              <a:t>were devised. Moreover of all of these, both the science of interpretation and the (conduct of) actions were vested in the college of pontiffs, from among whom one was appointed each year to preside over private causes. And for nearly a hundred years the people conformed to this custom.” (</a:t>
            </a:r>
            <a:r>
              <a:rPr lang="en-US" sz="2200" i="1">
                <a:solidFill>
                  <a:schemeClr val="bg1"/>
                </a:solidFill>
              </a:rPr>
              <a:t>Materials</a:t>
            </a:r>
            <a:r>
              <a:rPr lang="en-US" sz="2200">
                <a:solidFill>
                  <a:schemeClr val="bg1"/>
                </a:solidFill>
              </a:rPr>
              <a:t>, p. 14)</a:t>
            </a:r>
            <a:endParaRPr lang="en-US" altLang="en-US" sz="22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Legal Development: Back to Gaius (</a:t>
            </a:r>
            <a:r>
              <a:rPr lang="en-US" altLang="en-US" i="1"/>
              <a:t>Institutes </a:t>
            </a:r>
            <a:r>
              <a:rPr lang="en-US" altLang="en-US"/>
              <a:t>4.11</a:t>
            </a:r>
            <a:r>
              <a:rPr lang="en-US" smtClean="0"/>
              <a:t>–32</a:t>
            </a:r>
            <a:r>
              <a:rPr lang="en-US" altLang="en-US" smtClean="0"/>
              <a:t>) (cont’d)</a:t>
            </a:r>
            <a:endParaRPr lang="en-US"/>
          </a:p>
        </p:txBody>
      </p:sp>
      <p:sp>
        <p:nvSpPr>
          <p:cNvPr id="3" name="Content Placeholder 2"/>
          <p:cNvSpPr>
            <a:spLocks noGrp="1"/>
          </p:cNvSpPr>
          <p:nvPr>
            <p:ph idx="1"/>
          </p:nvPr>
        </p:nvSpPr>
        <p:spPr/>
        <p:txBody>
          <a:bodyPr/>
          <a:lstStyle/>
          <a:p>
            <a:pPr>
              <a:spcAft>
                <a:spcPts val="1000"/>
              </a:spcAft>
            </a:pPr>
            <a:r>
              <a:rPr lang="en-US"/>
              <a:t>The notion of </a:t>
            </a:r>
            <a:r>
              <a:rPr lang="en-US" i="1"/>
              <a:t>sacramentum</a:t>
            </a:r>
            <a:r>
              <a:rPr lang="en-US"/>
              <a:t>. For Gaius, it is a bet, similar to that made in the action for debt in his own day; the word, however, has decidedly religious </a:t>
            </a:r>
            <a:r>
              <a:rPr lang="en-US"/>
              <a:t>connotations</a:t>
            </a:r>
            <a:r>
              <a:rPr lang="en-US" smtClean="0"/>
              <a:t>.</a:t>
            </a:r>
          </a:p>
          <a:p>
            <a:pPr>
              <a:spcAft>
                <a:spcPts val="1000"/>
              </a:spcAft>
            </a:pPr>
            <a:r>
              <a:rPr lang="en-US"/>
              <a:t>“I affirm that this man is mine by Quiritary right according to his proper title. As I have declared, so, look you, I have laid my staff on him.” (4.16) That is certainly a verbal formula, and it would seem that it had to be spoken </a:t>
            </a:r>
            <a:r>
              <a:rPr lang="en-US"/>
              <a:t>exactly</a:t>
            </a:r>
            <a:r>
              <a:rPr lang="en-US" smtClean="0"/>
              <a:t>.</a:t>
            </a:r>
          </a:p>
          <a:p>
            <a:pPr>
              <a:spcAft>
                <a:spcPts val="1000"/>
              </a:spcAft>
            </a:pPr>
            <a:r>
              <a:rPr lang="en-US"/>
              <a:t>The </a:t>
            </a:r>
            <a:r>
              <a:rPr lang="en-US" i="1"/>
              <a:t>legis actiones</a:t>
            </a:r>
            <a:r>
              <a:rPr lang="en-US"/>
              <a:t>, Gaius tells us (4.11, 4.30), gradually became unpopular because of their excessive technicality.</a:t>
            </a:r>
            <a:endParaRPr lang="en-US"/>
          </a:p>
        </p:txBody>
      </p:sp>
    </p:spTree>
    <p:extLst>
      <p:ext uri="{BB962C8B-B14F-4D97-AF65-F5344CB8AC3E}">
        <p14:creationId xmlns:p14="http://schemas.microsoft.com/office/powerpoint/2010/main" val="1255689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Legal Development</a:t>
            </a:r>
            <a:r>
              <a:rPr lang="en-US" altLang="en-US"/>
              <a:t>: </a:t>
            </a:r>
            <a:r>
              <a:rPr lang="en-US" altLang="en-US" smtClean="0"/>
              <a:t>Some Correlations</a:t>
            </a:r>
            <a:endParaRPr lang="en-US"/>
          </a:p>
        </p:txBody>
      </p:sp>
      <p:sp>
        <p:nvSpPr>
          <p:cNvPr id="3" name="Content Placeholder 2"/>
          <p:cNvSpPr>
            <a:spLocks noGrp="1"/>
          </p:cNvSpPr>
          <p:nvPr>
            <p:ph idx="1"/>
          </p:nvPr>
        </p:nvSpPr>
        <p:spPr>
          <a:xfrm>
            <a:off x="457200" y="1600200"/>
            <a:ext cx="8229600" cy="4886864"/>
          </a:xfrm>
        </p:spPr>
        <p:txBody>
          <a:bodyPr/>
          <a:lstStyle/>
          <a:p>
            <a:pPr>
              <a:spcAft>
                <a:spcPts val="1000"/>
              </a:spcAft>
            </a:pPr>
            <a:r>
              <a:rPr lang="en-US"/>
              <a:t>Changes in procedure and changes in sources of law are correlated with changes in the constitution. So far as sources of law are concerned that statement borders on tautology: king, pontiffs and magistrates; </a:t>
            </a:r>
            <a:r>
              <a:rPr lang="en-US" i="1"/>
              <a:t>comitia</a:t>
            </a:r>
            <a:r>
              <a:rPr lang="en-US"/>
              <a:t> and </a:t>
            </a:r>
            <a:r>
              <a:rPr lang="en-US" i="1"/>
              <a:t>concilium</a:t>
            </a:r>
            <a:r>
              <a:rPr lang="en-US"/>
              <a:t>; the senate; the emperor cannot be sources of law unless the constitution calls them into being. So far as procedure is concerned the relationship is more subtle but clearly </a:t>
            </a:r>
            <a:r>
              <a:rPr lang="en-US"/>
              <a:t>there</a:t>
            </a:r>
            <a:r>
              <a:rPr lang="en-US" smtClean="0"/>
              <a:t>:</a:t>
            </a:r>
          </a:p>
          <a:p>
            <a:pPr marL="347472" indent="0">
              <a:spcAft>
                <a:spcPts val="1000"/>
              </a:spcAft>
              <a:buNone/>
            </a:pPr>
            <a:r>
              <a:rPr lang="en-US" i="1"/>
              <a:t>legis actio</a:t>
            </a:r>
            <a:r>
              <a:rPr lang="en-US"/>
              <a:t> – magistrate, pontiff, </a:t>
            </a:r>
            <a:r>
              <a:rPr lang="en-US"/>
              <a:t>private </a:t>
            </a:r>
            <a:r>
              <a:rPr lang="en-US" smtClean="0"/>
              <a:t>agreement</a:t>
            </a:r>
          </a:p>
          <a:p>
            <a:pPr marL="347472" indent="0">
              <a:spcAft>
                <a:spcPts val="1000"/>
              </a:spcAft>
              <a:buNone/>
            </a:pPr>
            <a:r>
              <a:rPr lang="en-US"/>
              <a:t>formulary – magistrate, judge, and jurist</a:t>
            </a:r>
            <a:r>
              <a:rPr lang="en-US"/>
              <a:t>, </a:t>
            </a:r>
            <a:r>
              <a:rPr lang="en-US" smtClean="0"/>
              <a:t>proceedings </a:t>
            </a:r>
            <a:r>
              <a:rPr lang="en-US" i="1"/>
              <a:t>in </a:t>
            </a:r>
            <a:r>
              <a:rPr lang="en-US" i="1"/>
              <a:t>iure</a:t>
            </a:r>
            <a:r>
              <a:rPr lang="en-US"/>
              <a:t> </a:t>
            </a:r>
            <a:r>
              <a:rPr lang="en-US" smtClean="0"/>
              <a:t>and </a:t>
            </a:r>
            <a:r>
              <a:rPr lang="en-US" i="1"/>
              <a:t>apud </a:t>
            </a:r>
            <a:r>
              <a:rPr lang="en-US" i="1" smtClean="0"/>
              <a:t>iudicem</a:t>
            </a:r>
          </a:p>
          <a:p>
            <a:pPr marL="347472" indent="0">
              <a:spcAft>
                <a:spcPts val="1000"/>
              </a:spcAft>
              <a:buNone/>
            </a:pPr>
            <a:r>
              <a:rPr lang="en-US" i="1"/>
              <a:t>extraordinaria cognitio</a:t>
            </a:r>
            <a:r>
              <a:rPr lang="en-US"/>
              <a:t> – increasing state power, the magistrate now summons, the execution is in state hands</a:t>
            </a:r>
            <a:endParaRPr lang="en-US"/>
          </a:p>
        </p:txBody>
      </p:sp>
    </p:spTree>
    <p:extLst>
      <p:ext uri="{BB962C8B-B14F-4D97-AF65-F5344CB8AC3E}">
        <p14:creationId xmlns:p14="http://schemas.microsoft.com/office/powerpoint/2010/main" val="3751402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Legal Development</a:t>
            </a:r>
            <a:r>
              <a:rPr lang="en-US" altLang="en-US"/>
              <a:t>: </a:t>
            </a:r>
            <a:r>
              <a:rPr lang="en-US" altLang="en-US" smtClean="0"/>
              <a:t>Some Correlations (cont’d)</a:t>
            </a:r>
            <a:endParaRPr lang="en-US"/>
          </a:p>
        </p:txBody>
      </p:sp>
      <p:sp>
        <p:nvSpPr>
          <p:cNvPr id="3" name="Content Placeholder 2"/>
          <p:cNvSpPr>
            <a:spLocks noGrp="1"/>
          </p:cNvSpPr>
          <p:nvPr>
            <p:ph idx="1"/>
          </p:nvPr>
        </p:nvSpPr>
        <p:spPr>
          <a:xfrm>
            <a:off x="457200" y="1600200"/>
            <a:ext cx="8229600" cy="4886864"/>
          </a:xfrm>
        </p:spPr>
        <p:txBody>
          <a:bodyPr/>
          <a:lstStyle/>
          <a:p>
            <a:pPr>
              <a:spcAft>
                <a:spcPts val="1000"/>
              </a:spcAft>
            </a:pPr>
            <a:r>
              <a:rPr lang="en-US"/>
              <a:t>Changes and sources of law and changes in procedure are correlated with each other. This implies that law comes out of procedure. </a:t>
            </a:r>
            <a:r>
              <a:rPr lang="en-US"/>
              <a:t>Some </a:t>
            </a:r>
            <a:r>
              <a:rPr lang="en-US" smtClean="0"/>
              <a:t>have </a:t>
            </a:r>
            <a:r>
              <a:rPr lang="en-US"/>
              <a:t>denied that this is </a:t>
            </a:r>
            <a:r>
              <a:rPr lang="en-US"/>
              <a:t>necessarily </a:t>
            </a:r>
            <a:r>
              <a:rPr lang="en-US" smtClean="0"/>
              <a:t>so, but. the </a:t>
            </a:r>
            <a:r>
              <a:rPr lang="en-US"/>
              <a:t>realist </a:t>
            </a:r>
            <a:r>
              <a:rPr lang="en-US"/>
              <a:t>rebuttal </a:t>
            </a:r>
            <a:r>
              <a:rPr lang="en-US" smtClean="0"/>
              <a:t>seems convincing</a:t>
            </a:r>
            <a:r>
              <a:rPr lang="en-US"/>
              <a:t>. The formal sources of law do not necessarily reflect the relationship of substance and procedure, but they do in the case of the </a:t>
            </a:r>
            <a:r>
              <a:rPr lang="en-US"/>
              <a:t>Romans</a:t>
            </a:r>
            <a:r>
              <a:rPr lang="en-US" smtClean="0"/>
              <a:t>:</a:t>
            </a:r>
          </a:p>
          <a:p>
            <a:pPr marL="347472" indent="0">
              <a:spcAft>
                <a:spcPts val="1000"/>
              </a:spcAft>
              <a:buNone/>
            </a:pPr>
            <a:r>
              <a:rPr lang="en-US" i="1"/>
              <a:t>legis actio</a:t>
            </a:r>
            <a:r>
              <a:rPr lang="en-US"/>
              <a:t> – framing the </a:t>
            </a:r>
            <a:r>
              <a:rPr lang="en-US" i="1"/>
              <a:t>actio</a:t>
            </a:r>
            <a:r>
              <a:rPr lang="en-US"/>
              <a:t>, the pontiffs, despite what Gaius says about </a:t>
            </a:r>
            <a:r>
              <a:rPr lang="en-US"/>
              <a:t>the </a:t>
            </a:r>
            <a:r>
              <a:rPr lang="en-US" smtClean="0"/>
              <a:t>statute</a:t>
            </a:r>
          </a:p>
          <a:p>
            <a:pPr marL="347472" indent="0">
              <a:spcAft>
                <a:spcPts val="1000"/>
              </a:spcAft>
              <a:buNone/>
            </a:pPr>
            <a:r>
              <a:rPr lang="en-US"/>
              <a:t>formulary – the praetor’s edict and the commentary of </a:t>
            </a:r>
            <a:r>
              <a:rPr lang="en-US"/>
              <a:t>the </a:t>
            </a:r>
            <a:r>
              <a:rPr lang="en-US" smtClean="0"/>
              <a:t>jurists</a:t>
            </a:r>
          </a:p>
          <a:p>
            <a:pPr marL="347472" indent="0">
              <a:spcAft>
                <a:spcPts val="1000"/>
              </a:spcAft>
              <a:buNone/>
            </a:pPr>
            <a:r>
              <a:rPr lang="en-US" i="1" smtClean="0"/>
              <a:t>extraordinaria </a:t>
            </a:r>
            <a:r>
              <a:rPr lang="en-US" i="1"/>
              <a:t>cognitio</a:t>
            </a:r>
            <a:r>
              <a:rPr lang="en-US"/>
              <a:t> </a:t>
            </a:r>
            <a:r>
              <a:rPr lang="en-US"/>
              <a:t>– </a:t>
            </a:r>
            <a:r>
              <a:rPr lang="en-US"/>
              <a:t>appeal or referral to the emperor and the rise of the imperial constitution</a:t>
            </a:r>
            <a:endParaRPr lang="en-US"/>
          </a:p>
        </p:txBody>
      </p:sp>
    </p:spTree>
    <p:extLst>
      <p:ext uri="{BB962C8B-B14F-4D97-AF65-F5344CB8AC3E}">
        <p14:creationId xmlns:p14="http://schemas.microsoft.com/office/powerpoint/2010/main" val="38619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Pre-Justinianic </a:t>
            </a:r>
            <a:r>
              <a:rPr lang="en-US" altLang="en-US" sz="2400" smtClean="0">
                <a:solidFill>
                  <a:schemeClr val="bg1"/>
                </a:solidFill>
              </a:rPr>
              <a:t>Collections</a:t>
            </a:r>
          </a:p>
        </p:txBody>
      </p:sp>
      <p:sp>
        <p:nvSpPr>
          <p:cNvPr id="28" name="Rectangle 4"/>
          <p:cNvSpPr>
            <a:spLocks noChangeArrowheads="1"/>
          </p:cNvSpPr>
          <p:nvPr/>
        </p:nvSpPr>
        <p:spPr bwMode="auto">
          <a:xfrm>
            <a:off x="354013" y="1514475"/>
            <a:ext cx="5472112" cy="4154488"/>
          </a:xfrm>
          <a:prstGeom prst="rect">
            <a:avLst/>
          </a:prstGeom>
          <a:noFill/>
          <a:ln>
            <a:noFill/>
          </a:ln>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lgn="just">
              <a:buFont typeface="Arial" panose="020B0604020202020204" pitchFamily="34" charset="0"/>
              <a:buChar char="•"/>
              <a:defRPr/>
            </a:pPr>
            <a:r>
              <a:rPr lang="en-US" altLang="en-US" sz="2200" dirty="0">
                <a:solidFill>
                  <a:schemeClr val="bg1"/>
                </a:solidFill>
              </a:rPr>
              <a:t>(</a:t>
            </a:r>
            <a:r>
              <a:rPr lang="en-US" altLang="en-US" sz="2200" i="1" dirty="0" err="1">
                <a:solidFill>
                  <a:schemeClr val="bg1"/>
                </a:solidFill>
              </a:rPr>
              <a:t>edictum</a:t>
            </a:r>
            <a:r>
              <a:rPr lang="en-US" altLang="en-US" sz="2200" i="1" dirty="0">
                <a:solidFill>
                  <a:schemeClr val="bg1"/>
                </a:solidFill>
              </a:rPr>
              <a:t> perpetuum</a:t>
            </a:r>
            <a:r>
              <a:rPr lang="en-US" altLang="en-US" sz="2200" dirty="0">
                <a:solidFill>
                  <a:schemeClr val="bg1"/>
                </a:solidFill>
              </a:rPr>
              <a:t>: c. AD 130)</a:t>
            </a:r>
          </a:p>
          <a:p>
            <a:pPr marL="342900" indent="-342900" algn="just">
              <a:buFont typeface="Arial" panose="020B0604020202020204" pitchFamily="34" charset="0"/>
              <a:buChar char="•"/>
              <a:defRPr/>
            </a:pPr>
            <a:endParaRPr lang="en-US" altLang="en-US" sz="2200" dirty="0">
              <a:solidFill>
                <a:schemeClr val="bg1"/>
              </a:solidFill>
            </a:endParaRPr>
          </a:p>
          <a:p>
            <a:pPr marL="342900" indent="-342900" algn="just">
              <a:buFont typeface="Arial" panose="020B0604020202020204" pitchFamily="34" charset="0"/>
              <a:buChar char="•"/>
              <a:defRPr/>
            </a:pPr>
            <a:endParaRPr lang="en-US" altLang="en-US" sz="2200" dirty="0">
              <a:solidFill>
                <a:schemeClr val="bg1"/>
              </a:solidFill>
            </a:endParaRPr>
          </a:p>
          <a:p>
            <a:pPr marL="342900" indent="-342900" algn="just">
              <a:buFont typeface="Arial" panose="020B0604020202020204" pitchFamily="34" charset="0"/>
              <a:buChar char="•"/>
              <a:defRPr/>
            </a:pPr>
            <a:r>
              <a:rPr lang="en-US" altLang="en-US" sz="2200" dirty="0">
                <a:solidFill>
                  <a:schemeClr val="bg1"/>
                </a:solidFill>
              </a:rPr>
              <a:t>Private unofficial collections: </a:t>
            </a:r>
          </a:p>
          <a:p>
            <a:pPr algn="just">
              <a:defRPr/>
            </a:pPr>
            <a:endParaRPr lang="en-US" altLang="en-US" sz="2200" dirty="0">
              <a:solidFill>
                <a:schemeClr val="bg1"/>
              </a:solidFill>
            </a:endParaRPr>
          </a:p>
          <a:p>
            <a:pPr lvl="1" indent="0" algn="just">
              <a:defRPr/>
            </a:pPr>
            <a:r>
              <a:rPr lang="en-US" altLang="en-US" sz="2200" i="1" dirty="0">
                <a:solidFill>
                  <a:schemeClr val="bg1"/>
                </a:solidFill>
              </a:rPr>
              <a:t>Codex </a:t>
            </a:r>
            <a:r>
              <a:rPr lang="en-US" altLang="en-US" sz="2200" i="1" dirty="0" err="1">
                <a:solidFill>
                  <a:schemeClr val="bg1"/>
                </a:solidFill>
              </a:rPr>
              <a:t>Gregorianus</a:t>
            </a:r>
            <a:r>
              <a:rPr lang="en-US" altLang="en-US" sz="2200" i="1" dirty="0">
                <a:solidFill>
                  <a:schemeClr val="bg1"/>
                </a:solidFill>
              </a:rPr>
              <a:t> </a:t>
            </a:r>
            <a:r>
              <a:rPr lang="en-US" altLang="en-US" sz="2200" dirty="0">
                <a:solidFill>
                  <a:schemeClr val="bg1"/>
                </a:solidFill>
              </a:rPr>
              <a:t>(AD 291)</a:t>
            </a:r>
            <a:endParaRPr lang="en-US" altLang="en-US" sz="2200" i="1" dirty="0">
              <a:solidFill>
                <a:schemeClr val="bg1"/>
              </a:solidFill>
            </a:endParaRPr>
          </a:p>
          <a:p>
            <a:pPr lvl="1" indent="0" algn="just">
              <a:defRPr/>
            </a:pPr>
            <a:r>
              <a:rPr lang="en-US" altLang="en-US" sz="2200" i="1" dirty="0">
                <a:solidFill>
                  <a:schemeClr val="bg1"/>
                </a:solidFill>
              </a:rPr>
              <a:t>Codex </a:t>
            </a:r>
            <a:r>
              <a:rPr lang="en-US" altLang="en-US" sz="2200" i="1" dirty="0" err="1">
                <a:solidFill>
                  <a:schemeClr val="bg1"/>
                </a:solidFill>
              </a:rPr>
              <a:t>Hermogenianus</a:t>
            </a:r>
            <a:r>
              <a:rPr lang="en-US" altLang="en-US" sz="2200" i="1" dirty="0">
                <a:solidFill>
                  <a:schemeClr val="bg1"/>
                </a:solidFill>
              </a:rPr>
              <a:t> </a:t>
            </a:r>
            <a:r>
              <a:rPr lang="en-US" altLang="en-US" sz="2200" dirty="0">
                <a:solidFill>
                  <a:schemeClr val="bg1"/>
                </a:solidFill>
              </a:rPr>
              <a:t>(c. AD 295)</a:t>
            </a:r>
          </a:p>
          <a:p>
            <a:pPr marL="342900" indent="-342900" algn="just">
              <a:buFont typeface="Arial" panose="020B0604020202020204" pitchFamily="34" charset="0"/>
              <a:buChar char="•"/>
              <a:defRPr/>
            </a:pPr>
            <a:endParaRPr lang="en-US" altLang="en-US" sz="2200" dirty="0">
              <a:solidFill>
                <a:schemeClr val="bg1"/>
              </a:solidFill>
              <a:cs typeface="Arial" panose="020B0604020202020204" pitchFamily="34" charset="0"/>
            </a:endParaRPr>
          </a:p>
          <a:p>
            <a:pPr marL="342900" indent="-342900" algn="just">
              <a:buFont typeface="Arial" panose="020B0604020202020204" pitchFamily="34" charset="0"/>
              <a:buChar char="•"/>
              <a:defRPr/>
            </a:pPr>
            <a:endParaRPr lang="en-US" altLang="en-US" sz="2200" dirty="0">
              <a:solidFill>
                <a:schemeClr val="bg1"/>
              </a:solidFill>
              <a:cs typeface="Arial" panose="020B0604020202020204" pitchFamily="34" charset="0"/>
            </a:endParaRPr>
          </a:p>
          <a:p>
            <a:pPr marL="342900" indent="-342900" algn="just">
              <a:buFont typeface="Arial" panose="020B0604020202020204" pitchFamily="34" charset="0"/>
              <a:buChar char="•"/>
              <a:defRPr/>
            </a:pPr>
            <a:r>
              <a:rPr lang="en-US" altLang="en-US" sz="2200" dirty="0">
                <a:solidFill>
                  <a:schemeClr val="bg1"/>
                </a:solidFill>
                <a:cs typeface="Arial" panose="020B0604020202020204" pitchFamily="34" charset="0"/>
              </a:rPr>
              <a:t>Theodosian Code (AD 438)  + </a:t>
            </a:r>
            <a:r>
              <a:rPr lang="en-US" altLang="en-US" sz="2200" i="1" dirty="0" err="1">
                <a:solidFill>
                  <a:schemeClr val="bg1"/>
                </a:solidFill>
                <a:cs typeface="Arial" panose="020B0604020202020204" pitchFamily="34" charset="0"/>
              </a:rPr>
              <a:t>novellae</a:t>
            </a:r>
            <a:endParaRPr lang="en-US" altLang="en-US" sz="2200" dirty="0">
              <a:solidFill>
                <a:schemeClr val="bg1"/>
              </a:solidFill>
              <a:cs typeface="Arial" panose="020B0604020202020204" pitchFamily="34" charset="0"/>
            </a:endParaRPr>
          </a:p>
          <a:p>
            <a:pPr algn="just">
              <a:defRPr/>
            </a:pPr>
            <a:endParaRPr lang="en-US" altLang="en-US" sz="2200" dirty="0">
              <a:solidFill>
                <a:schemeClr val="bg1"/>
              </a:solidFill>
              <a:cs typeface="Arial" panose="020B0604020202020204" pitchFamily="34" charset="0"/>
            </a:endParaRPr>
          </a:p>
          <a:p>
            <a:pPr marL="342900" indent="-342900" algn="just">
              <a:buFont typeface="Arial" panose="020B0604020202020204" pitchFamily="34" charset="0"/>
              <a:buChar char="•"/>
              <a:defRPr/>
            </a:pPr>
            <a:endParaRPr lang="en-US" altLang="en-US" sz="2200" dirty="0">
              <a:solidFill>
                <a:schemeClr val="bg1"/>
              </a:solidFill>
              <a:cs typeface="Arial" panose="020B0604020202020204" pitchFamily="34" charset="0"/>
            </a:endParaRPr>
          </a:p>
        </p:txBody>
      </p:sp>
      <p:pic>
        <p:nvPicPr>
          <p:cNvPr id="512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788" y="1514475"/>
            <a:ext cx="28606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8"/>
          <p:cNvSpPr txBox="1">
            <a:spLocks noChangeArrowheads="1"/>
          </p:cNvSpPr>
          <p:nvPr/>
        </p:nvSpPr>
        <p:spPr bwMode="auto">
          <a:xfrm>
            <a:off x="6046788" y="5343525"/>
            <a:ext cx="286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Marble bust of Theodosius II, 5th century AD (Louvre)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Legal Development</a:t>
            </a:r>
            <a:r>
              <a:rPr lang="en-US" altLang="en-US"/>
              <a:t>: </a:t>
            </a:r>
            <a:r>
              <a:rPr lang="en-US" altLang="en-US" smtClean="0"/>
              <a:t>Some Correlations (cont’d)</a:t>
            </a:r>
            <a:endParaRPr lang="en-US"/>
          </a:p>
        </p:txBody>
      </p:sp>
      <p:sp>
        <p:nvSpPr>
          <p:cNvPr id="3" name="Content Placeholder 2"/>
          <p:cNvSpPr>
            <a:spLocks noGrp="1"/>
          </p:cNvSpPr>
          <p:nvPr>
            <p:ph idx="1"/>
          </p:nvPr>
        </p:nvSpPr>
        <p:spPr>
          <a:xfrm>
            <a:off x="457200" y="1600200"/>
            <a:ext cx="8229600" cy="3247845"/>
          </a:xfrm>
        </p:spPr>
        <p:txBody>
          <a:bodyPr/>
          <a:lstStyle/>
          <a:p>
            <a:pPr>
              <a:spcAft>
                <a:spcPts val="1000"/>
              </a:spcAft>
            </a:pPr>
            <a:r>
              <a:rPr lang="en-US" smtClean="0"/>
              <a:t>Less certain: </a:t>
            </a:r>
            <a:r>
              <a:rPr lang="en-US"/>
              <a:t>Changes in procedure and changes in sources of law are correlated with changes in society. Here too there is some tautology. A pontiff cannot be a source of law unless the society has pontiffs; the same true for jurists, but a more sophisticated statement of it would focus on distribution of power within the society. That is obvious with regard to the sources of law to the extent that they are correlated with political developments, less obvious for procedure except to the extent that it is correlated with sources of </a:t>
            </a:r>
            <a:r>
              <a:rPr lang="en-US"/>
              <a:t>law</a:t>
            </a:r>
            <a:r>
              <a:rPr lang="en-US" smtClean="0"/>
              <a:t>.</a:t>
            </a:r>
            <a:endParaRPr lang="en-US"/>
          </a:p>
        </p:txBody>
      </p:sp>
    </p:spTree>
    <p:extLst>
      <p:ext uri="{BB962C8B-B14F-4D97-AF65-F5344CB8AC3E}">
        <p14:creationId xmlns:p14="http://schemas.microsoft.com/office/powerpoint/2010/main" val="3230902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Legal </a:t>
            </a:r>
            <a:r>
              <a:rPr lang="en-US" altLang="en-US" sz="2400" smtClean="0">
                <a:solidFill>
                  <a:schemeClr val="bg1"/>
                </a:solidFill>
              </a:rPr>
              <a:t>Development</a:t>
            </a:r>
            <a:r>
              <a:rPr lang="en-US" altLang="en-US" sz="2400" smtClean="0">
                <a:solidFill>
                  <a:schemeClr val="bg1"/>
                </a:solidFill>
              </a:rPr>
              <a:t>: </a:t>
            </a:r>
            <a:r>
              <a:rPr lang="en-US" altLang="en-US" sz="2400" smtClean="0">
                <a:solidFill>
                  <a:schemeClr val="bg1"/>
                </a:solidFill>
              </a:rPr>
              <a:t>Necessary Stages of Development?</a:t>
            </a:r>
            <a:endParaRPr lang="en-US" altLang="en-US" sz="2400" i="1" smtClean="0">
              <a:solidFill>
                <a:schemeClr val="bg1"/>
              </a:solidFill>
            </a:endParaRPr>
          </a:p>
        </p:txBody>
      </p:sp>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298575"/>
            <a:ext cx="3322637"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354013" y="1514475"/>
            <a:ext cx="48815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altLang="en-US" sz="2200" smtClean="0">
                <a:solidFill>
                  <a:schemeClr val="bg1"/>
                </a:solidFill>
                <a:cs typeface="Arial" panose="020B0604020202020204" pitchFamily="34" charset="0"/>
              </a:rPr>
              <a:t>Maine was more cautious here than some of his followers</a:t>
            </a:r>
            <a:r>
              <a:rPr lang="en-US" sz="2200">
                <a:solidFill>
                  <a:schemeClr val="bg1"/>
                </a:solidFill>
              </a:rPr>
              <a:t>, and he was talking about things broader than just procedure and sources of law. For example, his famous dictum, which many would now deny, that the movement of what he called ‘progressive societies’ has been from status to contract is a statement about neither procedure nor sources of law, but about substantive law. Two of his pithy phrases, however, are worth some testing here along with one other of more </a:t>
            </a:r>
            <a:r>
              <a:rPr lang="en-US" sz="2200">
                <a:solidFill>
                  <a:schemeClr val="bg1"/>
                </a:solidFill>
              </a:rPr>
              <a:t>recent </a:t>
            </a:r>
            <a:r>
              <a:rPr lang="en-US" sz="2200" smtClean="0">
                <a:solidFill>
                  <a:schemeClr val="bg1"/>
                </a:solidFill>
              </a:rPr>
              <a:t>vintage:</a:t>
            </a:r>
            <a:endParaRPr lang="en-US" altLang="en-US" sz="2200">
              <a:solidFill>
                <a:schemeClr val="bg1"/>
              </a:solidFill>
              <a:cs typeface="Arial" panose="020B0604020202020204" pitchFamily="34" charset="0"/>
            </a:endParaRPr>
          </a:p>
        </p:txBody>
      </p:sp>
      <p:sp>
        <p:nvSpPr>
          <p:cNvPr id="16388" name="TextBox 8"/>
          <p:cNvSpPr txBox="1">
            <a:spLocks noChangeArrowheads="1"/>
          </p:cNvSpPr>
          <p:nvPr/>
        </p:nvSpPr>
        <p:spPr bwMode="auto">
          <a:xfrm>
            <a:off x="5364163" y="5559425"/>
            <a:ext cx="3546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Sir Henry Maine, Lowes Cato Dickinson (1888)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solidFill>
                  <a:schemeClr val="bg1"/>
                </a:solidFill>
              </a:rPr>
              <a:t>Legal Development</a:t>
            </a:r>
            <a:r>
              <a:rPr lang="en-US" altLang="en-US" smtClean="0"/>
              <a:t>: </a:t>
            </a:r>
            <a:r>
              <a:rPr lang="en-US" altLang="en-US"/>
              <a:t>Necessary Stages of Development?</a:t>
            </a:r>
            <a:endParaRPr lang="en-US" altLang="en-US" sz="2400" i="1" smtClean="0">
              <a:solidFill>
                <a:schemeClr val="bg1"/>
              </a:solidFill>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298575"/>
            <a:ext cx="3322637"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354013" y="1514475"/>
            <a:ext cx="488156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altLang="en-US" sz="2200">
                <a:solidFill>
                  <a:schemeClr val="bg1"/>
                </a:solidFill>
                <a:cs typeface="Arial" panose="020B0604020202020204" pitchFamily="34" charset="0"/>
              </a:rPr>
              <a:t>fiction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equity </a:t>
            </a:r>
            <a:r>
              <a:rPr lang="en-US" altLang="en-US" sz="2200">
                <a:solidFill>
                  <a:schemeClr val="bg1"/>
                </a:solidFill>
                <a:sym typeface="Wingdings" panose="05000000000000000000" pitchFamily="2" charset="2"/>
              </a:rPr>
              <a:t> </a:t>
            </a:r>
            <a:r>
              <a:rPr lang="en-US" altLang="en-US" sz="2200" smtClean="0">
                <a:solidFill>
                  <a:schemeClr val="bg1"/>
                </a:solidFill>
                <a:cs typeface="Arial" panose="020B0604020202020204" pitchFamily="34" charset="0"/>
              </a:rPr>
              <a:t>statute</a:t>
            </a:r>
            <a:br>
              <a:rPr lang="en-US" altLang="en-US" sz="2200" smtClean="0">
                <a:solidFill>
                  <a:schemeClr val="bg1"/>
                </a:solidFill>
                <a:cs typeface="Arial" panose="020B0604020202020204" pitchFamily="34" charset="0"/>
              </a:rPr>
            </a:br>
            <a:r>
              <a:rPr lang="en-US" altLang="en-US" sz="2200" smtClean="0">
                <a:solidFill>
                  <a:schemeClr val="bg1"/>
                </a:solidFill>
                <a:cs typeface="Arial" panose="020B0604020202020204" pitchFamily="34" charset="0"/>
              </a:rPr>
              <a:t>BUT they do not always occur in this order, e.g., XII Tables, lex Aquilia.</a:t>
            </a:r>
            <a:endParaRPr lang="en-US" altLang="en-US" sz="2200">
              <a:solidFill>
                <a:schemeClr val="bg1"/>
              </a:solidFill>
              <a:cs typeface="Arial" panose="020B0604020202020204" pitchFamily="34" charset="0"/>
            </a:endParaRP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a:buFont typeface="Arial" panose="020B0604020202020204" pitchFamily="34" charset="0"/>
              <a:buChar char="•"/>
            </a:pPr>
            <a:r>
              <a:rPr lang="en-US" altLang="en-US" sz="2200">
                <a:solidFill>
                  <a:schemeClr val="bg1"/>
                </a:solidFill>
                <a:cs typeface="Arial" panose="020B0604020202020204" pitchFamily="34" charset="0"/>
              </a:rPr>
              <a:t>religion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law :: pontiff </a:t>
            </a:r>
            <a:r>
              <a:rPr lang="en-US" altLang="en-US" sz="2200">
                <a:solidFill>
                  <a:schemeClr val="bg1"/>
                </a:solidFill>
                <a:sym typeface="Wingdings" panose="05000000000000000000" pitchFamily="2" charset="2"/>
              </a:rPr>
              <a:t> </a:t>
            </a:r>
            <a:r>
              <a:rPr lang="en-US" altLang="en-US" sz="2200" smtClean="0">
                <a:solidFill>
                  <a:schemeClr val="bg1"/>
                </a:solidFill>
                <a:cs typeface="Arial" panose="020B0604020202020204" pitchFamily="34" charset="0"/>
              </a:rPr>
              <a:t>jurist</a:t>
            </a:r>
            <a:br>
              <a:rPr lang="en-US" altLang="en-US" sz="2200" smtClean="0">
                <a:solidFill>
                  <a:schemeClr val="bg1"/>
                </a:solidFill>
                <a:cs typeface="Arial" panose="020B0604020202020204" pitchFamily="34" charset="0"/>
              </a:rPr>
            </a:br>
            <a:r>
              <a:rPr lang="en-US" altLang="en-US" sz="2200" smtClean="0">
                <a:solidFill>
                  <a:schemeClr val="bg1"/>
                </a:solidFill>
                <a:cs typeface="Arial" panose="020B0604020202020204" pitchFamily="34" charset="0"/>
              </a:rPr>
              <a:t>BUT secularization does not occur in every legal system, e.g., Islamic law, and in the Roman religion seems to return in the late empire.</a:t>
            </a:r>
            <a:endParaRPr lang="en-US" altLang="en-US" sz="2200">
              <a:solidFill>
                <a:schemeClr val="bg1"/>
              </a:solidFill>
              <a:cs typeface="Arial" panose="020B0604020202020204" pitchFamily="34" charset="0"/>
            </a:endParaRP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a:buFont typeface="Arial" panose="020B0604020202020204" pitchFamily="34" charset="0"/>
              <a:buChar char="•"/>
            </a:pPr>
            <a:r>
              <a:rPr lang="en-US" altLang="en-US" sz="2200">
                <a:solidFill>
                  <a:schemeClr val="bg1"/>
                </a:solidFill>
                <a:cs typeface="Arial" panose="020B0604020202020204" pitchFamily="34" charset="0"/>
              </a:rPr>
              <a:t>professionalization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discarding of formulae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bureaucratization </a:t>
            </a:r>
            <a:r>
              <a:rPr lang="en-US" altLang="en-US" sz="2200">
                <a:solidFill>
                  <a:schemeClr val="bg1"/>
                </a:solidFill>
                <a:sym typeface="Wingdings" panose="05000000000000000000" pitchFamily="2" charset="2"/>
              </a:rPr>
              <a:t> </a:t>
            </a:r>
            <a:r>
              <a:rPr lang="en-US" altLang="en-US" sz="2200" smtClean="0">
                <a:solidFill>
                  <a:schemeClr val="bg1"/>
                </a:solidFill>
                <a:cs typeface="Arial" panose="020B0604020202020204" pitchFamily="34" charset="0"/>
              </a:rPr>
              <a:t>codification</a:t>
            </a:r>
            <a:br>
              <a:rPr lang="en-US" altLang="en-US" sz="2200" smtClean="0">
                <a:solidFill>
                  <a:schemeClr val="bg1"/>
                </a:solidFill>
                <a:cs typeface="Arial" panose="020B0604020202020204" pitchFamily="34" charset="0"/>
              </a:rPr>
            </a:br>
            <a:r>
              <a:rPr lang="en-US" altLang="en-US" sz="2200" smtClean="0">
                <a:solidFill>
                  <a:schemeClr val="bg1"/>
                </a:solidFill>
                <a:cs typeface="Arial" panose="020B0604020202020204" pitchFamily="34" charset="0"/>
              </a:rPr>
              <a:t>Not quite Maine, see next slide.</a:t>
            </a:r>
            <a:endParaRPr lang="en-US" altLang="en-US" sz="2200">
              <a:solidFill>
                <a:schemeClr val="bg1"/>
              </a:solidFill>
              <a:cs typeface="Arial" panose="020B0604020202020204" pitchFamily="34" charset="0"/>
            </a:endParaRPr>
          </a:p>
        </p:txBody>
      </p:sp>
      <p:sp>
        <p:nvSpPr>
          <p:cNvPr id="17413" name="TextBox 6"/>
          <p:cNvSpPr txBox="1">
            <a:spLocks noChangeArrowheads="1"/>
          </p:cNvSpPr>
          <p:nvPr/>
        </p:nvSpPr>
        <p:spPr bwMode="auto">
          <a:xfrm>
            <a:off x="5364163" y="5559425"/>
            <a:ext cx="3546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Sir Henry Maine, Lowes Cato Dickinson (1888)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xfrm>
            <a:off x="54864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solidFill>
                  <a:schemeClr val="bg1"/>
                </a:solidFill>
              </a:rPr>
              <a:t>Legal </a:t>
            </a:r>
            <a:r>
              <a:rPr lang="en-US" altLang="en-US" sz="2400" smtClean="0">
                <a:solidFill>
                  <a:schemeClr val="bg1"/>
                </a:solidFill>
              </a:rPr>
              <a:t>Development</a:t>
            </a:r>
            <a:r>
              <a:rPr lang="en-US" altLang="en-US" sz="2400" smtClean="0">
                <a:solidFill>
                  <a:schemeClr val="bg1"/>
                </a:solidFill>
              </a:rPr>
              <a:t>: </a:t>
            </a:r>
            <a:r>
              <a:rPr lang="en-US" altLang="en-US" smtClean="0"/>
              <a:t>: Necessary Stages of Development?</a:t>
            </a:r>
            <a:endParaRPr lang="en-US" altLang="en-US" sz="2400" i="1" smtClean="0">
              <a:solidFill>
                <a:schemeClr val="bg1"/>
              </a:solidFill>
            </a:endParaRPr>
          </a:p>
        </p:txBody>
      </p:sp>
      <p:sp>
        <p:nvSpPr>
          <p:cNvPr id="18434" name="Rectangle 4"/>
          <p:cNvSpPr>
            <a:spLocks noChangeArrowheads="1"/>
          </p:cNvSpPr>
          <p:nvPr/>
        </p:nvSpPr>
        <p:spPr bwMode="auto">
          <a:xfrm>
            <a:off x="457200" y="1514475"/>
            <a:ext cx="716438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Arial" panose="020B0604020202020204" pitchFamily="34" charset="0"/>
              <a:buChar char="•"/>
            </a:pPr>
            <a:r>
              <a:rPr lang="en-US" altLang="en-US" sz="2200">
                <a:solidFill>
                  <a:schemeClr val="bg1"/>
                </a:solidFill>
                <a:cs typeface="Arial" panose="020B0604020202020204" pitchFamily="34" charset="0"/>
              </a:rPr>
              <a:t>professionalization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discarding of formulae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bureaucratization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codification</a:t>
            </a: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algn="just">
              <a:buFont typeface="Arial" panose="020B0604020202020204" pitchFamily="34" charset="0"/>
              <a:buChar char="•"/>
            </a:pPr>
            <a:r>
              <a:rPr lang="en-US" altLang="en-US" sz="2200">
                <a:solidFill>
                  <a:schemeClr val="bg1"/>
                </a:solidFill>
                <a:cs typeface="Arial" panose="020B0604020202020204" pitchFamily="34" charset="0"/>
              </a:rPr>
              <a:t>pontiff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jurist private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jurist bureaucratic</a:t>
            </a:r>
          </a:p>
          <a:p>
            <a:pPr marL="0" indent="0"/>
            <a:r>
              <a:rPr lang="en-US" altLang="en-US" sz="2200" smtClean="0">
                <a:solidFill>
                  <a:schemeClr val="bg1"/>
                </a:solidFill>
                <a:cs typeface="Arial" panose="020B0604020202020204" pitchFamily="34" charset="0"/>
              </a:rPr>
              <a:t>    Papirius (a pontiff in Pomponius) </a:t>
            </a:r>
            <a:r>
              <a:rPr lang="en-US" altLang="en-US" sz="2200" smtClean="0">
                <a:solidFill>
                  <a:schemeClr val="bg1"/>
                </a:solidFill>
                <a:sym typeface="Wingdings" panose="05000000000000000000" pitchFamily="2" charset="2"/>
              </a:rPr>
              <a:t> </a:t>
            </a:r>
            <a:r>
              <a:rPr lang="en-US" altLang="en-US" sz="2200">
                <a:solidFill>
                  <a:schemeClr val="bg1"/>
                </a:solidFill>
                <a:cs typeface="Arial" panose="020B0604020202020204" pitchFamily="34" charset="0"/>
              </a:rPr>
              <a:t>Labeo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Julian </a:t>
            </a:r>
            <a:r>
              <a:rPr lang="en-US" altLang="en-US" sz="2200">
                <a:solidFill>
                  <a:schemeClr val="bg1"/>
                </a:solidFill>
                <a:sym typeface="Wingdings" panose="05000000000000000000" pitchFamily="2" charset="2"/>
              </a:rPr>
              <a:t> </a:t>
            </a:r>
            <a:r>
              <a:rPr lang="en-US" altLang="en-US" sz="2200">
                <a:solidFill>
                  <a:schemeClr val="bg1"/>
                </a:solidFill>
                <a:cs typeface="Arial" panose="020B0604020202020204" pitchFamily="34" charset="0"/>
              </a:rPr>
              <a:t>Tribonian</a:t>
            </a: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algn="just">
              <a:buFont typeface="Arial" panose="020B0604020202020204" pitchFamily="34" charset="0"/>
              <a:buChar char="•"/>
            </a:pPr>
            <a:r>
              <a:rPr lang="en-US" altLang="en-US" sz="2200" i="1">
                <a:solidFill>
                  <a:schemeClr val="bg1"/>
                </a:solidFill>
                <a:cs typeface="Arial" panose="020B0604020202020204" pitchFamily="34" charset="0"/>
              </a:rPr>
              <a:t>formulae</a:t>
            </a:r>
            <a:r>
              <a:rPr lang="en-US" altLang="en-US" sz="2200">
                <a:solidFill>
                  <a:schemeClr val="bg1"/>
                </a:solidFill>
                <a:cs typeface="Arial" panose="020B0604020202020204" pitchFamily="34" charset="0"/>
              </a:rPr>
              <a:t> religious </a:t>
            </a:r>
            <a:r>
              <a:rPr lang="en-US" altLang="en-US" sz="2200">
                <a:solidFill>
                  <a:schemeClr val="bg1"/>
                </a:solidFill>
                <a:sym typeface="Wingdings" panose="05000000000000000000" pitchFamily="2" charset="2"/>
              </a:rPr>
              <a:t> </a:t>
            </a:r>
            <a:r>
              <a:rPr lang="en-US" altLang="en-US" sz="2200" i="1">
                <a:solidFill>
                  <a:schemeClr val="bg1"/>
                </a:solidFill>
                <a:cs typeface="Arial" panose="020B0604020202020204" pitchFamily="34" charset="0"/>
              </a:rPr>
              <a:t>formulae</a:t>
            </a:r>
            <a:r>
              <a:rPr lang="en-US" altLang="en-US" sz="2200">
                <a:solidFill>
                  <a:schemeClr val="bg1"/>
                </a:solidFill>
                <a:cs typeface="Arial" panose="020B0604020202020204" pitchFamily="34" charset="0"/>
              </a:rPr>
              <a:t> rationally developed </a:t>
            </a:r>
            <a:r>
              <a:rPr lang="en-US" altLang="en-US" sz="2200">
                <a:solidFill>
                  <a:schemeClr val="bg1"/>
                </a:solidFill>
                <a:sym typeface="Wingdings" panose="05000000000000000000" pitchFamily="2" charset="2"/>
              </a:rPr>
              <a:t> </a:t>
            </a:r>
            <a:r>
              <a:rPr lang="en-US" altLang="en-US" sz="2200" i="1">
                <a:solidFill>
                  <a:schemeClr val="bg1"/>
                </a:solidFill>
                <a:cs typeface="Arial" panose="020B0604020202020204" pitchFamily="34" charset="0"/>
              </a:rPr>
              <a:t>edictum perpetuum</a:t>
            </a:r>
            <a:r>
              <a:rPr lang="en-US" altLang="en-US" sz="2200">
                <a:solidFill>
                  <a:schemeClr val="bg1"/>
                </a:solidFill>
                <a:cs typeface="Arial" panose="020B0604020202020204" pitchFamily="34" charset="0"/>
              </a:rPr>
              <a:t> </a:t>
            </a:r>
            <a:r>
              <a:rPr lang="en-US" altLang="en-US" sz="2200">
                <a:solidFill>
                  <a:schemeClr val="bg1"/>
                </a:solidFill>
                <a:sym typeface="Wingdings" panose="05000000000000000000" pitchFamily="2" charset="2"/>
              </a:rPr>
              <a:t> </a:t>
            </a:r>
            <a:r>
              <a:rPr lang="en-US" altLang="en-US" sz="2200" smtClean="0">
                <a:solidFill>
                  <a:schemeClr val="bg1"/>
                </a:solidFill>
                <a:cs typeface="Arial" panose="020B0604020202020204" pitchFamily="34" charset="0"/>
              </a:rPr>
              <a:t>Code</a:t>
            </a:r>
          </a:p>
          <a:p>
            <a:pPr algn="just">
              <a:buFont typeface="Arial" panose="020B0604020202020204" pitchFamily="34" charset="0"/>
              <a:buChar char="•"/>
            </a:pPr>
            <a:endParaRPr lang="en-US" altLang="en-US" sz="2200">
              <a:solidFill>
                <a:schemeClr val="bg1"/>
              </a:solidFill>
              <a:cs typeface="Arial" panose="020B0604020202020204" pitchFamily="34" charset="0"/>
            </a:endParaRPr>
          </a:p>
          <a:p>
            <a:pPr marL="0" indent="0"/>
            <a:r>
              <a:rPr lang="en-US" altLang="en-US" sz="2200" smtClean="0">
                <a:solidFill>
                  <a:schemeClr val="bg1"/>
                </a:solidFill>
                <a:cs typeface="Arial" panose="020B0604020202020204" pitchFamily="34" charset="0"/>
              </a:rPr>
              <a:t>This seems to work for Rome. There might be something to it more generally.</a:t>
            </a:r>
            <a:endParaRPr lang="en-US" altLang="en-US" sz="2200">
              <a:solidFill>
                <a:schemeClr val="bg1"/>
              </a:solidFill>
              <a:cs typeface="Arial" panose="020B0604020202020204" pitchFamily="34" charset="0"/>
            </a:endParaRPr>
          </a:p>
          <a:p>
            <a:pPr algn="just">
              <a:buFont typeface="Arial" panose="020B0604020202020204" pitchFamily="34" charset="0"/>
              <a:buChar char="•"/>
            </a:pPr>
            <a:endParaRPr lang="en-US" altLang="en-US" sz="220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Legal </a:t>
            </a:r>
            <a:r>
              <a:rPr lang="en-US" altLang="en-US" sz="2400" smtClean="0">
                <a:solidFill>
                  <a:schemeClr val="bg1"/>
                </a:solidFill>
              </a:rPr>
              <a:t>Development: </a:t>
            </a:r>
            <a:r>
              <a:rPr lang="en-US" altLang="en-US" sz="2400" smtClean="0">
                <a:solidFill>
                  <a:schemeClr val="bg1"/>
                </a:solidFill>
              </a:rPr>
              <a:t>English </a:t>
            </a:r>
            <a:r>
              <a:rPr lang="en-US" altLang="en-US" smtClean="0"/>
              <a:t>Development</a:t>
            </a:r>
            <a:r>
              <a:rPr lang="en-US" altLang="en-US" sz="2400" smtClean="0">
                <a:solidFill>
                  <a:schemeClr val="bg1"/>
                </a:solidFill>
              </a:rPr>
              <a:t> </a:t>
            </a:r>
            <a:r>
              <a:rPr lang="en-US" altLang="en-US" sz="2400" smtClean="0">
                <a:solidFill>
                  <a:schemeClr val="bg1"/>
                </a:solidFill>
              </a:rPr>
              <a:t>Compared</a:t>
            </a:r>
            <a:endParaRPr lang="en-US" altLang="en-US" sz="2400" i="1" smtClean="0">
              <a:solidFill>
                <a:schemeClr val="bg1"/>
              </a:solidFill>
            </a:endParaRPr>
          </a:p>
        </p:txBody>
      </p:sp>
      <p:graphicFrame>
        <p:nvGraphicFramePr>
          <p:cNvPr id="4" name="Table 3"/>
          <p:cNvGraphicFramePr>
            <a:graphicFrameLocks noGrp="1"/>
          </p:cNvGraphicFramePr>
          <p:nvPr/>
        </p:nvGraphicFramePr>
        <p:xfrm>
          <a:off x="887413" y="942975"/>
          <a:ext cx="7369176" cy="5260974"/>
        </p:xfrm>
        <a:graphic>
          <a:graphicData uri="http://schemas.openxmlformats.org/drawingml/2006/table">
            <a:tbl>
              <a:tblPr firstRow="1" bandRow="1">
                <a:tableStyleId>{5C22544A-7EE6-4342-B048-85BDC9FD1C3A}</a:tableStyleId>
              </a:tblPr>
              <a:tblGrid>
                <a:gridCol w="3684588">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506058">
                <a:tc>
                  <a:txBody>
                    <a:bodyPr/>
                    <a:lstStyle/>
                    <a:p>
                      <a:r>
                        <a:rPr lang="en-US" sz="1800" dirty="0">
                          <a:solidFill>
                            <a:schemeClr val="tx1"/>
                          </a:solidFill>
                        </a:rPr>
                        <a:t>Roman law</a:t>
                      </a:r>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 ≈ English law</a:t>
                      </a:r>
                    </a:p>
                  </a:txBody>
                  <a:tcPr marL="91439" marR="91439" anchor="ctr"/>
                </a:tc>
                <a:extLst>
                  <a:ext uri="{0D108BD9-81ED-4DB2-BD59-A6C34878D82A}">
                    <a16:rowId xmlns:a16="http://schemas.microsoft.com/office/drawing/2014/main" val="10000"/>
                  </a:ext>
                </a:extLst>
              </a:tr>
              <a:tr h="914407">
                <a:tc>
                  <a:txBody>
                    <a:bodyPr/>
                    <a:lstStyle/>
                    <a:p>
                      <a:endParaRPr lang="en-US" sz="1800" dirty="0"/>
                    </a:p>
                    <a:p>
                      <a:r>
                        <a:rPr lang="en-US" sz="1800" dirty="0"/>
                        <a:t>Multiplication of </a:t>
                      </a:r>
                      <a:r>
                        <a:rPr lang="en-US" sz="1800" i="1" dirty="0"/>
                        <a:t>formulae</a:t>
                      </a:r>
                      <a:endParaRPr lang="en-US" sz="1800" dirty="0"/>
                    </a:p>
                    <a:p>
                      <a:endParaRPr lang="en-US" sz="1800" dirty="0"/>
                    </a:p>
                  </a:txBody>
                  <a:tcPr marL="91439" marR="91439" anchor="ctr"/>
                </a:tc>
                <a:tc>
                  <a:txBody>
                    <a:bodyPr/>
                    <a:lstStyle/>
                    <a:p>
                      <a:pPr algn="l"/>
                      <a:endParaRPr lang="en-US" sz="1800" dirty="0"/>
                    </a:p>
                    <a:p>
                      <a:pPr algn="l"/>
                      <a:r>
                        <a:rPr lang="en-US" sz="1800" b="0" i="0" u="none" strike="noStrike" kern="1200" dirty="0">
                          <a:solidFill>
                            <a:schemeClr val="dk1"/>
                          </a:solidFill>
                          <a:effectLst/>
                          <a:latin typeface="+mn-lt"/>
                          <a:ea typeface="+mn-ea"/>
                          <a:cs typeface="+mn-cs"/>
                        </a:rPr>
                        <a:t> ≈ </a:t>
                      </a:r>
                      <a:r>
                        <a:rPr lang="en-US" sz="1800" dirty="0"/>
                        <a:t>Multiplication of writs</a:t>
                      </a:r>
                    </a:p>
                    <a:p>
                      <a:pPr algn="l"/>
                      <a:endParaRPr lang="en-US" sz="1800" dirty="0"/>
                    </a:p>
                  </a:txBody>
                  <a:tcPr marL="91439" marR="91439" anchor="ctr"/>
                </a:tc>
                <a:extLst>
                  <a:ext uri="{0D108BD9-81ED-4DB2-BD59-A6C34878D82A}">
                    <a16:rowId xmlns:a16="http://schemas.microsoft.com/office/drawing/2014/main" val="10001"/>
                  </a:ext>
                </a:extLst>
              </a:tr>
              <a:tr h="1188729">
                <a:tc>
                  <a:txBody>
                    <a:bodyPr/>
                    <a:lstStyle/>
                    <a:p>
                      <a:endParaRPr lang="en-US" sz="1800" dirty="0"/>
                    </a:p>
                    <a:p>
                      <a:r>
                        <a:rPr lang="en-US" sz="1800" dirty="0"/>
                        <a:t>Strict pleading</a:t>
                      </a:r>
                    </a:p>
                    <a:p>
                      <a:endParaRPr lang="en-US" sz="1800" dirty="0"/>
                    </a:p>
                  </a:txBody>
                  <a:tcPr marL="91439" marR="91439" anchor="ctr"/>
                </a:tc>
                <a:tc>
                  <a:txBody>
                    <a:bodyPr/>
                    <a:lstStyle/>
                    <a:p>
                      <a:pPr algn="l"/>
                      <a:endParaRPr lang="en-US" sz="1800" dirty="0"/>
                    </a:p>
                    <a:p>
                      <a:pPr algn="l"/>
                      <a:r>
                        <a:rPr lang="en-US" sz="1800" b="0" i="0" u="none" strike="noStrike" kern="1200" dirty="0">
                          <a:solidFill>
                            <a:schemeClr val="dk1"/>
                          </a:solidFill>
                          <a:effectLst/>
                          <a:latin typeface="+mn-lt"/>
                          <a:ea typeface="+mn-ea"/>
                          <a:cs typeface="+mn-cs"/>
                        </a:rPr>
                        <a:t> ≈ </a:t>
                      </a:r>
                      <a:r>
                        <a:rPr lang="en-US" sz="1800" dirty="0"/>
                        <a:t>Misstep in Anglo-Saxon oath,           misstep in the count </a:t>
                      </a:r>
                      <a:endParaRPr lang="en-US" sz="1800" dirty="0">
                        <a:solidFill>
                          <a:schemeClr val="tx1"/>
                        </a:solidFill>
                      </a:endParaRPr>
                    </a:p>
                    <a:p>
                      <a:pPr algn="l"/>
                      <a:endParaRPr lang="en-US" sz="1800" dirty="0"/>
                    </a:p>
                  </a:txBody>
                  <a:tcPr marL="91439" marR="91439" anchor="ctr"/>
                </a:tc>
                <a:extLst>
                  <a:ext uri="{0D108BD9-81ED-4DB2-BD59-A6C34878D82A}">
                    <a16:rowId xmlns:a16="http://schemas.microsoft.com/office/drawing/2014/main" val="10002"/>
                  </a:ext>
                </a:extLst>
              </a:tr>
              <a:tr h="1463051">
                <a:tc>
                  <a:txBody>
                    <a:bodyPr/>
                    <a:lstStyle/>
                    <a:p>
                      <a:endParaRPr lang="en-US" sz="1800" dirty="0"/>
                    </a:p>
                    <a:p>
                      <a:r>
                        <a:rPr lang="en-US" sz="1800" dirty="0"/>
                        <a:t>Praetor</a:t>
                      </a:r>
                    </a:p>
                    <a:p>
                      <a:r>
                        <a:rPr lang="en-US" sz="1800" dirty="0"/>
                        <a:t>     Perpetual edict</a:t>
                      </a:r>
                    </a:p>
                    <a:p>
                      <a:r>
                        <a:rPr lang="en-US" sz="1800" dirty="0"/>
                        <a:t>     </a:t>
                      </a:r>
                      <a:r>
                        <a:rPr lang="en-US" sz="1800" i="1" dirty="0" err="1"/>
                        <a:t>ius</a:t>
                      </a:r>
                      <a:r>
                        <a:rPr lang="en-US" sz="1800" i="1" dirty="0"/>
                        <a:t> honorarium</a:t>
                      </a:r>
                      <a:endParaRPr lang="en-US" sz="1800" dirty="0"/>
                    </a:p>
                    <a:p>
                      <a:endParaRPr lang="en-US" sz="1800" dirty="0"/>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 ≈ </a:t>
                      </a:r>
                      <a:r>
                        <a:rPr lang="en-US" sz="1800" dirty="0"/>
                        <a:t>Chancellor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Register of writs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     equity? action of trespass?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39" marR="91439" anchor="ctr"/>
                </a:tc>
                <a:extLst>
                  <a:ext uri="{0D108BD9-81ED-4DB2-BD59-A6C34878D82A}">
                    <a16:rowId xmlns:a16="http://schemas.microsoft.com/office/drawing/2014/main" val="10003"/>
                  </a:ext>
                </a:extLst>
              </a:tr>
              <a:tr h="1188729">
                <a:tc>
                  <a:txBody>
                    <a:bodyPr/>
                    <a:lstStyle/>
                    <a:p>
                      <a:endParaRPr lang="en-US" sz="1800" dirty="0"/>
                    </a:p>
                    <a:p>
                      <a:r>
                        <a:rPr lang="en-US" sz="1800" dirty="0"/>
                        <a:t>Pleading: no answer required in </a:t>
                      </a:r>
                      <a:r>
                        <a:rPr lang="en-US" sz="1800" i="1" dirty="0"/>
                        <a:t>sacramentum in rem</a:t>
                      </a:r>
                    </a:p>
                    <a:p>
                      <a:endParaRPr lang="en-US" sz="1800" dirty="0"/>
                    </a:p>
                  </a:txBody>
                  <a:tcPr marL="91439" marR="91439"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 general denial by plaintiff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39" marR="91439"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Legal </a:t>
            </a:r>
            <a:r>
              <a:rPr lang="en-US" altLang="en-US" sz="2400" smtClean="0">
                <a:solidFill>
                  <a:schemeClr val="bg1"/>
                </a:solidFill>
              </a:rPr>
              <a:t>Development: </a:t>
            </a:r>
            <a:r>
              <a:rPr lang="en-US" altLang="en-US" sz="2400" smtClean="0">
                <a:solidFill>
                  <a:schemeClr val="bg1"/>
                </a:solidFill>
              </a:rPr>
              <a:t>English </a:t>
            </a:r>
            <a:r>
              <a:rPr lang="en-US" altLang="en-US" smtClean="0"/>
              <a:t>Development</a:t>
            </a:r>
            <a:r>
              <a:rPr lang="en-US" altLang="en-US" sz="2400" smtClean="0">
                <a:solidFill>
                  <a:schemeClr val="bg1"/>
                </a:solidFill>
              </a:rPr>
              <a:t> </a:t>
            </a:r>
            <a:r>
              <a:rPr lang="en-US" altLang="en-US" sz="2400" smtClean="0">
                <a:solidFill>
                  <a:schemeClr val="bg1"/>
                </a:solidFill>
              </a:rPr>
              <a:t>Compared</a:t>
            </a:r>
            <a:endParaRPr lang="en-US" altLang="en-US" sz="2400" i="1"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01108707"/>
              </p:ext>
            </p:extLst>
          </p:nvPr>
        </p:nvGraphicFramePr>
        <p:xfrm>
          <a:off x="887413" y="942975"/>
          <a:ext cx="7369176" cy="4913870"/>
        </p:xfrm>
        <a:graphic>
          <a:graphicData uri="http://schemas.openxmlformats.org/drawingml/2006/table">
            <a:tbl>
              <a:tblPr firstRow="1" bandRow="1">
                <a:tableStyleId>{5C22544A-7EE6-4342-B048-85BDC9FD1C3A}</a:tableStyleId>
              </a:tblPr>
              <a:tblGrid>
                <a:gridCol w="3684588">
                  <a:extLst>
                    <a:ext uri="{9D8B030D-6E8A-4147-A177-3AD203B41FA5}">
                      <a16:colId xmlns:a16="http://schemas.microsoft.com/office/drawing/2014/main" val="20000"/>
                    </a:ext>
                  </a:extLst>
                </a:gridCol>
                <a:gridCol w="3684588">
                  <a:extLst>
                    <a:ext uri="{9D8B030D-6E8A-4147-A177-3AD203B41FA5}">
                      <a16:colId xmlns:a16="http://schemas.microsoft.com/office/drawing/2014/main" val="20001"/>
                    </a:ext>
                  </a:extLst>
                </a:gridCol>
              </a:tblGrid>
              <a:tr h="478618">
                <a:tc>
                  <a:txBody>
                    <a:bodyPr/>
                    <a:lstStyle/>
                    <a:p>
                      <a:r>
                        <a:rPr lang="en-US" sz="1800" dirty="0">
                          <a:solidFill>
                            <a:schemeClr val="tx1"/>
                          </a:solidFill>
                        </a:rPr>
                        <a:t>Roman law</a:t>
                      </a:r>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 ≈ English law</a:t>
                      </a:r>
                    </a:p>
                  </a:txBody>
                  <a:tcPr marL="91439" marR="91439" anchor="ctr"/>
                </a:tc>
                <a:extLst>
                  <a:ext uri="{0D108BD9-81ED-4DB2-BD59-A6C34878D82A}">
                    <a16:rowId xmlns:a16="http://schemas.microsoft.com/office/drawing/2014/main" val="10000"/>
                  </a:ext>
                </a:extLst>
              </a:tr>
              <a:tr h="864825">
                <a:tc>
                  <a:txBody>
                    <a:bodyPr/>
                    <a:lstStyle/>
                    <a:p>
                      <a:endParaRPr lang="en-US" sz="1800" dirty="0"/>
                    </a:p>
                    <a:p>
                      <a:r>
                        <a:rPr lang="en-US" sz="1800" smtClean="0"/>
                        <a:t>Forms of action</a:t>
                      </a:r>
                      <a:endParaRPr lang="en-US" sz="1800" dirty="0"/>
                    </a:p>
                    <a:p>
                      <a:endParaRPr lang="en-US" sz="1800" dirty="0"/>
                    </a:p>
                  </a:txBody>
                  <a:tcPr marL="91439" marR="91439" anchor="ctr"/>
                </a:tc>
                <a:tc>
                  <a:txBody>
                    <a:bodyPr/>
                    <a:lstStyle/>
                    <a:p>
                      <a:pPr algn="l"/>
                      <a:endParaRPr lang="en-US" sz="1800" dirty="0"/>
                    </a:p>
                    <a:p>
                      <a:pPr algn="l"/>
                      <a:r>
                        <a:rPr lang="en-US" sz="1800" b="0" i="0" u="none" strike="noStrike" kern="1200" dirty="0">
                          <a:solidFill>
                            <a:schemeClr val="dk1"/>
                          </a:solidFill>
                          <a:effectLst/>
                          <a:latin typeface="+mn-lt"/>
                          <a:ea typeface="+mn-ea"/>
                          <a:cs typeface="+mn-cs"/>
                        </a:rPr>
                        <a:t> ≈</a:t>
                      </a:r>
                      <a:r>
                        <a:rPr lang="en-US" sz="1800" b="0" i="0" u="none" strike="noStrike" kern="1200">
                          <a:solidFill>
                            <a:schemeClr val="dk1"/>
                          </a:solidFill>
                          <a:effectLst/>
                          <a:latin typeface="+mn-lt"/>
                          <a:ea typeface="+mn-ea"/>
                          <a:cs typeface="+mn-cs"/>
                        </a:rPr>
                        <a:t> </a:t>
                      </a:r>
                      <a:r>
                        <a:rPr lang="en-US" sz="1800" smtClean="0"/>
                        <a:t>Forms</a:t>
                      </a:r>
                      <a:r>
                        <a:rPr lang="en-US" sz="1800" baseline="0" smtClean="0"/>
                        <a:t> of action</a:t>
                      </a:r>
                      <a:endParaRPr lang="en-US" sz="1800" dirty="0"/>
                    </a:p>
                    <a:p>
                      <a:pPr algn="l"/>
                      <a:endParaRPr lang="en-US" sz="1800" dirty="0"/>
                    </a:p>
                  </a:txBody>
                  <a:tcPr marL="91439" marR="91439" anchor="ctr"/>
                </a:tc>
                <a:extLst>
                  <a:ext uri="{0D108BD9-81ED-4DB2-BD59-A6C34878D82A}">
                    <a16:rowId xmlns:a16="http://schemas.microsoft.com/office/drawing/2014/main" val="10001"/>
                  </a:ext>
                </a:extLst>
              </a:tr>
              <a:tr h="1383710">
                <a:tc>
                  <a:txBody>
                    <a:bodyPr/>
                    <a:lstStyle/>
                    <a:p>
                      <a:endParaRPr lang="en-US" sz="1800" dirty="0"/>
                    </a:p>
                    <a:p>
                      <a:r>
                        <a:rPr lang="en-US" sz="1800" smtClean="0"/>
                        <a:t>Appeal to</a:t>
                      </a:r>
                      <a:r>
                        <a:rPr lang="en-US" sz="1800" baseline="0" smtClean="0"/>
                        <a:t> the divine replaced by inscrutable human decision-maker,the </a:t>
                      </a:r>
                      <a:r>
                        <a:rPr lang="en-US" sz="1800" i="1" baseline="0" smtClean="0"/>
                        <a:t>iudex</a:t>
                      </a:r>
                      <a:endParaRPr lang="en-US" sz="1800" i="1" dirty="0"/>
                    </a:p>
                    <a:p>
                      <a:endParaRPr lang="en-US" sz="1800" dirty="0"/>
                    </a:p>
                  </a:txBody>
                  <a:tcPr marL="91439" marR="91439" anchor="ctr"/>
                </a:tc>
                <a:tc>
                  <a:txBody>
                    <a:bodyPr/>
                    <a:lstStyle/>
                    <a:p>
                      <a:pPr algn="l"/>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 ≈</a:t>
                      </a:r>
                      <a:r>
                        <a:rPr lang="en-US" sz="1800" b="0" i="0" u="none" strike="noStrike" kern="1200">
                          <a:solidFill>
                            <a:schemeClr val="dk1"/>
                          </a:solidFill>
                          <a:effectLst/>
                          <a:latin typeface="+mn-lt"/>
                          <a:ea typeface="+mn-ea"/>
                          <a:cs typeface="+mn-cs"/>
                        </a:rPr>
                        <a:t> </a:t>
                      </a:r>
                      <a:r>
                        <a:rPr lang="en-US" sz="1800" smtClean="0"/>
                        <a:t>Appeal to</a:t>
                      </a:r>
                      <a:r>
                        <a:rPr lang="en-US" sz="1800" baseline="0" smtClean="0"/>
                        <a:t> the divine replaced by inscrutable human decision-maker,the </a:t>
                      </a:r>
                      <a:r>
                        <a:rPr lang="en-US" sz="1800" i="0" baseline="0" smtClean="0"/>
                        <a:t>jury</a:t>
                      </a:r>
                      <a:endParaRPr lang="en-US" sz="1800" i="0" smtClean="0"/>
                    </a:p>
                    <a:p>
                      <a:pPr algn="l"/>
                      <a:endParaRPr lang="en-US" sz="1800" dirty="0"/>
                    </a:p>
                  </a:txBody>
                  <a:tcPr marL="91439" marR="91439" anchor="ctr"/>
                </a:tc>
                <a:extLst>
                  <a:ext uri="{0D108BD9-81ED-4DB2-BD59-A6C34878D82A}">
                    <a16:rowId xmlns:a16="http://schemas.microsoft.com/office/drawing/2014/main" val="10002"/>
                  </a:ext>
                </a:extLst>
              </a:tr>
              <a:tr h="933539">
                <a:tc>
                  <a:txBody>
                    <a:bodyPr/>
                    <a:lstStyle/>
                    <a:p>
                      <a:endParaRPr lang="en-US" sz="1800" dirty="0"/>
                    </a:p>
                    <a:p>
                      <a:r>
                        <a:rPr lang="en-US" sz="1800" smtClean="0"/>
                        <a:t>Money condemnation</a:t>
                      </a:r>
                      <a:endParaRPr lang="en-US" sz="1800" dirty="0"/>
                    </a:p>
                    <a:p>
                      <a:endParaRPr lang="en-US" sz="1800" dirty="0"/>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 ≈</a:t>
                      </a:r>
                      <a:r>
                        <a:rPr lang="en-US" sz="1800" b="0" i="0" u="none" strike="noStrike" kern="1200">
                          <a:solidFill>
                            <a:schemeClr val="dk1"/>
                          </a:solidFill>
                          <a:effectLst/>
                          <a:latin typeface="+mn-lt"/>
                          <a:ea typeface="+mn-ea"/>
                          <a:cs typeface="+mn-cs"/>
                        </a:rPr>
                        <a:t> </a:t>
                      </a:r>
                      <a:r>
                        <a:rPr lang="en-US" sz="1800" b="0" i="0" u="none" strike="noStrike" kern="1200" smtClean="0">
                          <a:solidFill>
                            <a:schemeClr val="dk1"/>
                          </a:solidFill>
                          <a:effectLst/>
                          <a:latin typeface="+mn-lt"/>
                          <a:ea typeface="+mn-ea"/>
                          <a:cs typeface="+mn-cs"/>
                        </a:rPr>
                        <a:t>Money condemnation</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1439" marR="91439" anchor="ctr"/>
                </a:tc>
                <a:extLst>
                  <a:ext uri="{0D108BD9-81ED-4DB2-BD59-A6C34878D82A}">
                    <a16:rowId xmlns:a16="http://schemas.microsoft.com/office/drawing/2014/main" val="10003"/>
                  </a:ext>
                </a:extLst>
              </a:tr>
              <a:tr h="1124273">
                <a:tc>
                  <a:txBody>
                    <a:bodyPr/>
                    <a:lstStyle/>
                    <a:p>
                      <a:r>
                        <a:rPr lang="en-US" sz="1800" smtClean="0"/>
                        <a:t>Praetor (edict, </a:t>
                      </a:r>
                      <a:r>
                        <a:rPr lang="en-US" sz="1800" i="1" smtClean="0"/>
                        <a:t>ius honorarium</a:t>
                      </a:r>
                      <a:r>
                        <a:rPr lang="en-US" sz="1800" smtClean="0"/>
                        <a:t>)</a:t>
                      </a:r>
                      <a:endParaRPr lang="en-US" sz="1800" i="1" dirty="0"/>
                    </a:p>
                  </a:txBody>
                  <a:tcPr marL="91439" marR="91439"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dk1"/>
                          </a:solidFill>
                          <a:effectLst/>
                          <a:latin typeface="+mn-lt"/>
                          <a:ea typeface="+mn-ea"/>
                          <a:cs typeface="+mn-cs"/>
                        </a:rPr>
                        <a:t>≈ </a:t>
                      </a:r>
                      <a:r>
                        <a:rPr lang="en-US" sz="1800" smtClean="0"/>
                        <a:t>Chancellor (register of writs, equity)</a:t>
                      </a:r>
                      <a:endParaRPr lang="en-US" sz="1800" i="1" smtClean="0"/>
                    </a:p>
                  </a:txBody>
                  <a:tcPr marL="91439" marR="91439"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2997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i="1" smtClean="0">
                <a:solidFill>
                  <a:schemeClr val="bg1"/>
                </a:solidFill>
              </a:rPr>
              <a:t>Codex</a:t>
            </a:r>
            <a:r>
              <a:rPr lang="en-US" altLang="en-US" sz="2400" smtClean="0">
                <a:solidFill>
                  <a:schemeClr val="bg1"/>
                </a:solidFill>
              </a:rPr>
              <a:t> and </a:t>
            </a:r>
            <a:r>
              <a:rPr lang="en-US" altLang="en-US" sz="2400" i="1" smtClean="0">
                <a:solidFill>
                  <a:schemeClr val="bg1"/>
                </a:solidFill>
              </a:rPr>
              <a:t>Liber</a:t>
            </a:r>
            <a:endParaRPr lang="en-US" altLang="en-US" sz="2400" i="1" smtClean="0">
              <a:solidFill>
                <a:schemeClr val="bg1"/>
              </a:solidFill>
            </a:endParaRPr>
          </a:p>
        </p:txBody>
      </p:sp>
      <p:sp>
        <p:nvSpPr>
          <p:cNvPr id="5124" name="TextBox 8"/>
          <p:cNvSpPr txBox="1">
            <a:spLocks noChangeArrowheads="1"/>
          </p:cNvSpPr>
          <p:nvPr/>
        </p:nvSpPr>
        <p:spPr bwMode="auto">
          <a:xfrm>
            <a:off x="1794510" y="3605821"/>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mtClean="0">
                <a:solidFill>
                  <a:schemeClr val="bg1"/>
                </a:solidFill>
              </a:rPr>
              <a:t>Codex Sinaticus, mid-4th century Greek ms. of the Christian Bible, now mostly in the British Library (Encyclopedia Britannica)</a:t>
            </a:r>
            <a:endParaRPr lang="en-US" altLang="en-US">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039"/>
          <a:stretch/>
        </p:blipFill>
        <p:spPr>
          <a:xfrm>
            <a:off x="1691640" y="1039133"/>
            <a:ext cx="4366260" cy="2334688"/>
          </a:xfrm>
          <a:prstGeom prst="rect">
            <a:avLst/>
          </a:prstGeom>
        </p:spPr>
      </p:pic>
      <p:pic>
        <p:nvPicPr>
          <p:cNvPr id="36866" name="Picture 2" descr="Scrolls : News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155" y="4492220"/>
            <a:ext cx="2800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4510" y="6428917"/>
            <a:ext cx="4572000" cy="276999"/>
          </a:xfrm>
          <a:prstGeom prst="rect">
            <a:avLst/>
          </a:prstGeom>
        </p:spPr>
        <p:txBody>
          <a:bodyPr>
            <a:spAutoFit/>
          </a:bodyPr>
          <a:lstStyle/>
          <a:p>
            <a:r>
              <a:rPr lang="en-US" altLang="en-US" smtClean="0">
                <a:solidFill>
                  <a:schemeClr val="bg1"/>
                </a:solidFill>
              </a:rPr>
              <a:t>Papyrus roll from Herculaneum, 70 AD (Getty images)</a:t>
            </a:r>
            <a:endParaRPr lang="en-US" altLang="en-US">
              <a:solidFill>
                <a:schemeClr val="bg1"/>
              </a:solidFill>
            </a:endParaRPr>
          </a:p>
        </p:txBody>
      </p:sp>
    </p:spTree>
    <p:extLst>
      <p:ext uri="{BB962C8B-B14F-4D97-AF65-F5344CB8AC3E}">
        <p14:creationId xmlns:p14="http://schemas.microsoft.com/office/powerpoint/2010/main" val="2852207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smtClean="0">
                <a:solidFill>
                  <a:schemeClr val="bg1"/>
                </a:solidFill>
              </a:rPr>
              <a:t>The Theodosian Code</a:t>
            </a:r>
            <a:endParaRPr lang="en-US" sz="2400">
              <a:solidFill>
                <a:schemeClr val="bg1"/>
              </a:solidFill>
            </a:endParaRPr>
          </a:p>
        </p:txBody>
      </p:sp>
      <p:sp>
        <p:nvSpPr>
          <p:cNvPr id="3" name="Content Placeholder 2"/>
          <p:cNvSpPr>
            <a:spLocks noGrp="1"/>
          </p:cNvSpPr>
          <p:nvPr>
            <p:ph idx="1"/>
          </p:nvPr>
        </p:nvSpPr>
        <p:spPr>
          <a:xfrm>
            <a:off x="457200" y="1134374"/>
            <a:ext cx="8229600" cy="5076645"/>
          </a:xfrm>
        </p:spPr>
        <p:txBody>
          <a:bodyPr/>
          <a:lstStyle/>
          <a:p>
            <a:pPr>
              <a:spcAft>
                <a:spcPts val="500"/>
              </a:spcAft>
            </a:pPr>
            <a:r>
              <a:rPr lang="en-US" sz="2400">
                <a:solidFill>
                  <a:schemeClr val="bg1"/>
                </a:solidFill>
              </a:rPr>
              <a:t>In 429, Theodosius II appointed a commission to collect imperial constitutions with a </a:t>
            </a:r>
            <a:r>
              <a:rPr lang="en-US" sz="2400">
                <a:solidFill>
                  <a:schemeClr val="bg1"/>
                </a:solidFill>
              </a:rPr>
              <a:t>general </a:t>
            </a:r>
            <a:r>
              <a:rPr lang="en-US" sz="2400" smtClean="0">
                <a:solidFill>
                  <a:schemeClr val="bg1"/>
                </a:solidFill>
              </a:rPr>
              <a:t>significance and </a:t>
            </a:r>
            <a:r>
              <a:rPr lang="en-US" sz="2400">
                <a:solidFill>
                  <a:schemeClr val="bg1"/>
                </a:solidFill>
              </a:rPr>
              <a:t>all </a:t>
            </a:r>
            <a:r>
              <a:rPr lang="en-US" sz="2400" i="1">
                <a:solidFill>
                  <a:schemeClr val="bg1"/>
                </a:solidFill>
              </a:rPr>
              <a:t>ius</a:t>
            </a:r>
            <a:r>
              <a:rPr lang="en-US" sz="2400">
                <a:solidFill>
                  <a:schemeClr val="bg1"/>
                </a:solidFill>
              </a:rPr>
              <a:t> et </a:t>
            </a:r>
            <a:r>
              <a:rPr lang="en-US" sz="2400" i="1">
                <a:solidFill>
                  <a:schemeClr val="bg1"/>
                </a:solidFill>
              </a:rPr>
              <a:t>leges</a:t>
            </a:r>
            <a:r>
              <a:rPr lang="en-US" sz="2400">
                <a:solidFill>
                  <a:schemeClr val="bg1"/>
                </a:solidFill>
              </a:rPr>
              <a:t> as well, but only the collection of constitutions </a:t>
            </a:r>
            <a:r>
              <a:rPr lang="en-US" sz="2400">
                <a:solidFill>
                  <a:schemeClr val="bg1"/>
                </a:solidFill>
              </a:rPr>
              <a:t>was </a:t>
            </a:r>
            <a:r>
              <a:rPr lang="en-US" sz="2400" smtClean="0">
                <a:solidFill>
                  <a:schemeClr val="bg1"/>
                </a:solidFill>
              </a:rPr>
              <a:t>completed. It was finished in 438, made effective 1 Jan. 439.</a:t>
            </a:r>
          </a:p>
          <a:p>
            <a:pPr>
              <a:spcAft>
                <a:spcPts val="500"/>
              </a:spcAft>
            </a:pPr>
            <a:r>
              <a:rPr lang="en-US" sz="2400" smtClean="0">
                <a:solidFill>
                  <a:schemeClr val="bg1"/>
                </a:solidFill>
              </a:rPr>
              <a:t>The constitutions in the CTh begin with Constantine and are given in chronological order without taking into account later repealers and amendments.</a:t>
            </a:r>
          </a:p>
          <a:p>
            <a:pPr>
              <a:spcAft>
                <a:spcPts val="500"/>
              </a:spcAft>
            </a:pPr>
            <a:r>
              <a:rPr lang="en-US" sz="2400" smtClean="0">
                <a:solidFill>
                  <a:schemeClr val="bg1"/>
                </a:solidFill>
              </a:rPr>
              <a:t>Probably about a half of it has survived.</a:t>
            </a:r>
          </a:p>
          <a:p>
            <a:pPr>
              <a:spcAft>
                <a:spcPts val="500"/>
              </a:spcAft>
            </a:pPr>
            <a:r>
              <a:rPr lang="en-US" sz="2400" smtClean="0">
                <a:solidFill>
                  <a:schemeClr val="bg1"/>
                </a:solidFill>
              </a:rPr>
              <a:t>It was valid in the Germanic kingdoms of the West.</a:t>
            </a:r>
          </a:p>
          <a:p>
            <a:pPr>
              <a:spcAft>
                <a:spcPts val="500"/>
              </a:spcAft>
            </a:pPr>
            <a:r>
              <a:rPr lang="en-US" sz="2400" smtClean="0">
                <a:solidFill>
                  <a:schemeClr val="bg1"/>
                </a:solidFill>
              </a:rPr>
              <a:t>The medieval </a:t>
            </a:r>
            <a:r>
              <a:rPr lang="en-US" sz="2400" i="1" smtClean="0">
                <a:solidFill>
                  <a:schemeClr val="bg1"/>
                </a:solidFill>
              </a:rPr>
              <a:t>pays de droit </a:t>
            </a:r>
            <a:r>
              <a:rPr lang="en-US" sz="2400" i="1">
                <a:solidFill>
                  <a:schemeClr val="bg1"/>
                </a:solidFill>
              </a:rPr>
              <a:t>écrit</a:t>
            </a:r>
            <a:r>
              <a:rPr lang="en-US" sz="2400">
                <a:solidFill>
                  <a:schemeClr val="bg1"/>
                </a:solidFill>
              </a:rPr>
              <a:t>, the ‘land of written </a:t>
            </a:r>
            <a:r>
              <a:rPr lang="en-US" sz="2400">
                <a:solidFill>
                  <a:schemeClr val="bg1"/>
                </a:solidFill>
              </a:rPr>
              <a:t>law</a:t>
            </a:r>
            <a:r>
              <a:rPr lang="en-US" sz="2400" smtClean="0">
                <a:solidFill>
                  <a:schemeClr val="bg1"/>
                </a:solidFill>
              </a:rPr>
              <a:t>’, roughly the southern third of France.</a:t>
            </a:r>
            <a:endParaRPr lang="en-US" sz="2400">
              <a:solidFill>
                <a:schemeClr val="bg1"/>
              </a:solidFill>
            </a:endParaRPr>
          </a:p>
        </p:txBody>
      </p:sp>
    </p:spTree>
    <p:extLst>
      <p:ext uri="{BB962C8B-B14F-4D97-AF65-F5344CB8AC3E}">
        <p14:creationId xmlns:p14="http://schemas.microsoft.com/office/powerpoint/2010/main" val="407314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smtClean="0">
                <a:solidFill>
                  <a:schemeClr val="bg1"/>
                </a:solidFill>
              </a:rPr>
              <a:t>The </a:t>
            </a:r>
            <a:r>
              <a:rPr lang="en-US" altLang="en-US" sz="2400" smtClean="0">
                <a:solidFill>
                  <a:schemeClr val="bg1"/>
                </a:solidFill>
              </a:rPr>
              <a:t>Making of the</a:t>
            </a:r>
            <a:r>
              <a:rPr lang="en-US" altLang="en-US" sz="2400" i="1" smtClean="0">
                <a:solidFill>
                  <a:schemeClr val="bg1"/>
                </a:solidFill>
              </a:rPr>
              <a:t> Corpus Iuris Civilis</a:t>
            </a:r>
          </a:p>
        </p:txBody>
      </p:sp>
      <p:sp>
        <p:nvSpPr>
          <p:cNvPr id="6146" name="Rectangle 4"/>
          <p:cNvSpPr>
            <a:spLocks noChangeArrowheads="1"/>
          </p:cNvSpPr>
          <p:nvPr/>
        </p:nvSpPr>
        <p:spPr bwMode="auto">
          <a:xfrm>
            <a:off x="457200" y="1316038"/>
            <a:ext cx="762635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Arial" panose="020B0604020202020204" pitchFamily="34" charset="0"/>
              <a:buChar char="•"/>
            </a:pPr>
            <a:r>
              <a:rPr lang="en-US" altLang="en-US" sz="2200">
                <a:solidFill>
                  <a:schemeClr val="bg1"/>
                </a:solidFill>
              </a:rPr>
              <a:t>527: Justinian becomes emperor</a:t>
            </a:r>
          </a:p>
          <a:p>
            <a:pPr algn="just">
              <a:buFont typeface="Arial" panose="020B0604020202020204" pitchFamily="34" charset="0"/>
              <a:buChar char="•"/>
            </a:pPr>
            <a:endParaRPr lang="en-US" altLang="en-US" sz="2200">
              <a:solidFill>
                <a:schemeClr val="bg1"/>
              </a:solidFill>
            </a:endParaRPr>
          </a:p>
          <a:p>
            <a:pPr algn="just">
              <a:buFont typeface="Arial" panose="020B0604020202020204" pitchFamily="34" charset="0"/>
              <a:buChar char="•"/>
            </a:pPr>
            <a:r>
              <a:rPr lang="en-US" altLang="en-US" sz="2200">
                <a:solidFill>
                  <a:schemeClr val="bg1"/>
                </a:solidFill>
              </a:rPr>
              <a:t>529: the “first” Code</a:t>
            </a:r>
          </a:p>
          <a:p>
            <a:pPr algn="just">
              <a:buFont typeface="Arial" panose="020B0604020202020204" pitchFamily="34" charset="0"/>
              <a:buChar char="•"/>
            </a:pPr>
            <a:endParaRPr lang="en-US" altLang="en-US" sz="2200">
              <a:solidFill>
                <a:schemeClr val="bg1"/>
              </a:solidFill>
            </a:endParaRPr>
          </a:p>
          <a:p>
            <a:pPr algn="just">
              <a:buFont typeface="Arial" panose="020B0604020202020204" pitchFamily="34" charset="0"/>
              <a:buChar char="•"/>
            </a:pPr>
            <a:r>
              <a:rPr lang="en-US" altLang="en-US" sz="2200">
                <a:solidFill>
                  <a:schemeClr val="bg1"/>
                </a:solidFill>
              </a:rPr>
              <a:t>529–34: the “fifty decisions”</a:t>
            </a:r>
          </a:p>
          <a:p>
            <a:pPr algn="just">
              <a:buFont typeface="Arial" panose="020B0604020202020204" pitchFamily="34" charset="0"/>
              <a:buChar char="•"/>
            </a:pPr>
            <a:endParaRPr lang="en-US" altLang="en-US" sz="2200">
              <a:solidFill>
                <a:schemeClr val="bg1"/>
              </a:solidFill>
            </a:endParaRPr>
          </a:p>
          <a:p>
            <a:pPr algn="just">
              <a:buFont typeface="Arial" panose="020B0604020202020204" pitchFamily="34" charset="0"/>
              <a:buChar char="•"/>
            </a:pPr>
            <a:r>
              <a:rPr lang="en-US" altLang="en-US" sz="2200">
                <a:solidFill>
                  <a:schemeClr val="bg1"/>
                </a:solidFill>
              </a:rPr>
              <a:t>530–33: </a:t>
            </a:r>
            <a:r>
              <a:rPr lang="en-US" altLang="en-US" sz="2200" i="1">
                <a:solidFill>
                  <a:schemeClr val="bg1"/>
                </a:solidFill>
              </a:rPr>
              <a:t>Digest</a:t>
            </a:r>
          </a:p>
          <a:p>
            <a:pPr algn="just">
              <a:buFont typeface="Arial" panose="020B0604020202020204" pitchFamily="34" charset="0"/>
              <a:buChar char="•"/>
            </a:pPr>
            <a:endParaRPr lang="en-US" altLang="en-US" sz="2200" i="1">
              <a:solidFill>
                <a:schemeClr val="bg1"/>
              </a:solidFill>
            </a:endParaRPr>
          </a:p>
          <a:p>
            <a:pPr algn="just">
              <a:buFont typeface="Arial" panose="020B0604020202020204" pitchFamily="34" charset="0"/>
              <a:buChar char="•"/>
            </a:pPr>
            <a:r>
              <a:rPr lang="en-US" altLang="en-US" sz="2200">
                <a:solidFill>
                  <a:schemeClr val="bg1"/>
                </a:solidFill>
              </a:rPr>
              <a:t>533: </a:t>
            </a:r>
            <a:r>
              <a:rPr lang="en-US" altLang="en-US" sz="2200" i="1">
                <a:solidFill>
                  <a:schemeClr val="bg1"/>
                </a:solidFill>
              </a:rPr>
              <a:t>Institutes</a:t>
            </a:r>
          </a:p>
          <a:p>
            <a:pPr algn="just">
              <a:buFont typeface="Arial" panose="020B0604020202020204" pitchFamily="34" charset="0"/>
              <a:buChar char="•"/>
            </a:pPr>
            <a:endParaRPr lang="en-US" altLang="en-US" sz="2200" i="1">
              <a:solidFill>
                <a:schemeClr val="bg1"/>
              </a:solidFill>
            </a:endParaRPr>
          </a:p>
          <a:p>
            <a:pPr algn="just">
              <a:buFont typeface="Arial" panose="020B0604020202020204" pitchFamily="34" charset="0"/>
              <a:buChar char="•"/>
            </a:pPr>
            <a:r>
              <a:rPr lang="en-US" altLang="en-US" sz="2200">
                <a:solidFill>
                  <a:schemeClr val="bg1"/>
                </a:solidFill>
              </a:rPr>
              <a:t>534: </a:t>
            </a:r>
            <a:r>
              <a:rPr lang="en-US" altLang="en-US" sz="2200" i="1">
                <a:solidFill>
                  <a:schemeClr val="bg1"/>
                </a:solidFill>
              </a:rPr>
              <a:t>Codex Iustinianus</a:t>
            </a:r>
          </a:p>
          <a:p>
            <a:pPr algn="just">
              <a:buFont typeface="Arial" panose="020B0604020202020204" pitchFamily="34" charset="0"/>
              <a:buChar char="•"/>
            </a:pPr>
            <a:endParaRPr lang="en-US" altLang="en-US" sz="2200" i="1">
              <a:solidFill>
                <a:schemeClr val="bg1"/>
              </a:solidFill>
            </a:endParaRPr>
          </a:p>
          <a:p>
            <a:pPr algn="just">
              <a:buFont typeface="Arial" panose="020B0604020202020204" pitchFamily="34" charset="0"/>
              <a:buChar char="•"/>
            </a:pPr>
            <a:r>
              <a:rPr lang="en-US" altLang="en-US" sz="2200">
                <a:solidFill>
                  <a:schemeClr val="bg1"/>
                </a:solidFill>
              </a:rPr>
              <a:t>after 565: the </a:t>
            </a:r>
            <a:r>
              <a:rPr lang="en-US" altLang="en-US" sz="2200" i="1">
                <a:solidFill>
                  <a:schemeClr val="bg1"/>
                </a:solidFill>
              </a:rPr>
              <a:t>Novels </a:t>
            </a:r>
            <a:r>
              <a:rPr lang="en-US" altLang="en-US" sz="2200">
                <a:solidFill>
                  <a:schemeClr val="bg1"/>
                </a:solidFill>
              </a:rPr>
              <a:t>(168 of them)</a:t>
            </a:r>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13" y="1482725"/>
            <a:ext cx="3240087"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8"/>
          <p:cNvSpPr txBox="1">
            <a:spLocks noChangeArrowheads="1"/>
          </p:cNvSpPr>
          <p:nvPr/>
        </p:nvSpPr>
        <p:spPr bwMode="auto">
          <a:xfrm>
            <a:off x="5446713" y="5541963"/>
            <a:ext cx="324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a:solidFill>
                  <a:schemeClr val="bg1"/>
                </a:solidFill>
              </a:rPr>
              <a:t>Justinian I, detail of a 6th-century mosaic at the church of San Vitale, Ravenna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529: The ‘first’ Code</a:t>
            </a:r>
            <a:endParaRPr lang="en-US"/>
          </a:p>
        </p:txBody>
      </p:sp>
      <p:sp>
        <p:nvSpPr>
          <p:cNvPr id="3" name="Content Placeholder 2"/>
          <p:cNvSpPr>
            <a:spLocks noGrp="1"/>
          </p:cNvSpPr>
          <p:nvPr>
            <p:ph idx="1"/>
          </p:nvPr>
        </p:nvSpPr>
        <p:spPr/>
        <p:txBody>
          <a:bodyPr/>
          <a:lstStyle/>
          <a:p>
            <a:pPr marL="0" indent="0">
              <a:buNone/>
            </a:pPr>
            <a:r>
              <a:rPr lang="en-US"/>
              <a:t>Early in 528</a:t>
            </a:r>
            <a:r>
              <a:rPr lang="en-US"/>
              <a:t>, </a:t>
            </a:r>
            <a:r>
              <a:rPr lang="en-US" smtClean="0"/>
              <a:t>Justinian </a:t>
            </a:r>
            <a:r>
              <a:rPr lang="en-US"/>
              <a:t>appointed a commission of ten men to produce a Code. They began with the Theodosian Code, the Codex Gregorianus, and the Codex Hermogenianus, and produced a Code in twelve books to replace them all. This </a:t>
            </a:r>
            <a:r>
              <a:rPr lang="en-US"/>
              <a:t>Codex </a:t>
            </a:r>
            <a:r>
              <a:rPr lang="en-US" smtClean="0"/>
              <a:t>was </a:t>
            </a:r>
            <a:r>
              <a:rPr lang="en-US"/>
              <a:t>published in April 529. It has not survived.</a:t>
            </a:r>
            <a:endParaRPr lang="en-US"/>
          </a:p>
        </p:txBody>
      </p:sp>
    </p:spTree>
    <p:extLst>
      <p:ext uri="{BB962C8B-B14F-4D97-AF65-F5344CB8AC3E}">
        <p14:creationId xmlns:p14="http://schemas.microsoft.com/office/powerpoint/2010/main" val="163176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530</a:t>
            </a:r>
            <a:r>
              <a:rPr lang="en-US"/>
              <a:t>–</a:t>
            </a:r>
            <a:r>
              <a:rPr lang="en-US" smtClean="0"/>
              <a:t>533: The Digest (Pandects)</a:t>
            </a:r>
            <a:endParaRPr lang="en-US"/>
          </a:p>
        </p:txBody>
      </p:sp>
      <p:sp>
        <p:nvSpPr>
          <p:cNvPr id="3" name="Content Placeholder 2"/>
          <p:cNvSpPr>
            <a:spLocks noGrp="1"/>
          </p:cNvSpPr>
          <p:nvPr>
            <p:ph idx="1"/>
          </p:nvPr>
        </p:nvSpPr>
        <p:spPr/>
        <p:txBody>
          <a:bodyPr/>
          <a:lstStyle/>
          <a:p>
            <a:pPr marL="0" indent="0">
              <a:buNone/>
            </a:pPr>
            <a:r>
              <a:rPr lang="en-US"/>
              <a:t>In December of 530, Justinian appointed a commission of seventeen jurists, headed by his quaestor Tribonian, to undertake a much more ambitious project: to compile a collection in fifty books of extracts from the classical jurists. The commission proceeded remarkably quickly, and Justinian’s Digest or Pandects was published in December of 533.</a:t>
            </a:r>
            <a:endParaRPr lang="en-US"/>
          </a:p>
        </p:txBody>
      </p:sp>
    </p:spTree>
    <p:extLst>
      <p:ext uri="{BB962C8B-B14F-4D97-AF65-F5344CB8AC3E}">
        <p14:creationId xmlns:p14="http://schemas.microsoft.com/office/powerpoint/2010/main" val="27306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533: The Institutes</a:t>
            </a:r>
            <a:endParaRPr lang="en-US"/>
          </a:p>
        </p:txBody>
      </p:sp>
      <p:sp>
        <p:nvSpPr>
          <p:cNvPr id="3" name="Content Placeholder 2"/>
          <p:cNvSpPr>
            <a:spLocks noGrp="1"/>
          </p:cNvSpPr>
          <p:nvPr>
            <p:ph idx="1"/>
          </p:nvPr>
        </p:nvSpPr>
        <p:spPr/>
        <p:txBody>
          <a:bodyPr/>
          <a:lstStyle/>
          <a:p>
            <a:pPr marL="0" indent="0">
              <a:buNone/>
            </a:pPr>
            <a:r>
              <a:rPr lang="en-US"/>
              <a:t>In December </a:t>
            </a:r>
            <a:r>
              <a:rPr lang="en-US"/>
              <a:t>of </a:t>
            </a:r>
            <a:r>
              <a:rPr lang="en-US" smtClean="0"/>
              <a:t>533, </a:t>
            </a:r>
            <a:r>
              <a:rPr lang="en-US"/>
              <a:t>Justinian </a:t>
            </a:r>
            <a:r>
              <a:rPr lang="en-US" smtClean="0"/>
              <a:t>published a volume Institutes, based on Gaius’ Institutes, an elementary textbook, like Gaius’, in four books.</a:t>
            </a:r>
            <a:endParaRPr lang="en-US"/>
          </a:p>
        </p:txBody>
      </p:sp>
    </p:spTree>
    <p:extLst>
      <p:ext uri="{BB962C8B-B14F-4D97-AF65-F5344CB8AC3E}">
        <p14:creationId xmlns:p14="http://schemas.microsoft.com/office/powerpoint/2010/main" val="2572404851"/>
      </p:ext>
    </p:extLst>
  </p:cSld>
  <p:clrMapOvr>
    <a:masterClrMapping/>
  </p:clrMapOvr>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8347</TotalTime>
  <Words>3237</Words>
  <Application>Microsoft Office PowerPoint</Application>
  <PresentationFormat>On-screen Show (4:3)</PresentationFormat>
  <Paragraphs>265</Paragraphs>
  <Slides>35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Wingdings</vt:lpstr>
      <vt:lpstr>bilder constitutionalism</vt:lpstr>
      <vt:lpstr>PowerPoint Presentation</vt:lpstr>
      <vt:lpstr>Pre-Justinianic Collections: Problems with Constitutions</vt:lpstr>
      <vt:lpstr>Pre-Justinianic Collections</vt:lpstr>
      <vt:lpstr>Codex and Liber</vt:lpstr>
      <vt:lpstr>The Theodosian Code</vt:lpstr>
      <vt:lpstr>The Making of the Corpus Iuris Civilis</vt:lpstr>
      <vt:lpstr>529: The ‘first’ Code</vt:lpstr>
      <vt:lpstr>530–533: The Digest (Pandects)</vt:lpstr>
      <vt:lpstr>533: The Institutes</vt:lpstr>
      <vt:lpstr>529–534: The ‘Fifty Decisions’ and the Second Code</vt:lpstr>
      <vt:lpstr>Justinian’s Codification: Legal Force and Character</vt:lpstr>
      <vt:lpstr>Justinian’s Codification: Arrangement</vt:lpstr>
      <vt:lpstr>Justinian’s Codification: ‘Interpolations’</vt:lpstr>
      <vt:lpstr>Justinian’s Codification: ‘Interpolations’ Scholarship</vt:lpstr>
      <vt:lpstr>Justinian’s Codification: ‘Interpolations’ Scholarship (cont’d)</vt:lpstr>
      <vt:lpstr>Justinian’s Codification: How to Find Interpolations</vt:lpstr>
      <vt:lpstr>Justinian’s Codification: Interpolations –  an Example</vt:lpstr>
      <vt:lpstr>Justinian’s Codification: The Commissioners and the Code</vt:lpstr>
      <vt:lpstr>Justinian’s Codification: The Novels</vt:lpstr>
      <vt:lpstr>Codification: Patterns and Significance</vt:lpstr>
      <vt:lpstr>Codification: Patterns and Significance</vt:lpstr>
      <vt:lpstr>Codification: Patterns and Significance</vt:lpstr>
      <vt:lpstr>Codification: Patterns and Significance</vt:lpstr>
      <vt:lpstr>Codification: Patterns and Significance</vt:lpstr>
      <vt:lpstr>A Theory of Legal Development?</vt:lpstr>
      <vt:lpstr>Legal Development: Back to Gaius (Institutes 4.11–32)</vt:lpstr>
      <vt:lpstr>Legal Development: Back to Gaius (Institutes 4.11–32) (cont’d)</vt:lpstr>
      <vt:lpstr>Legal Development: Some Correlations</vt:lpstr>
      <vt:lpstr>Legal Development: Some Correlations (cont’d)</vt:lpstr>
      <vt:lpstr>Legal Development: Some Correlations (cont’d)</vt:lpstr>
      <vt:lpstr>Legal Development: Necessary Stages of Development?</vt:lpstr>
      <vt:lpstr>Legal Development: Necessary Stages of Development?</vt:lpstr>
      <vt:lpstr>Legal Development: : Necessary Stages of Development?</vt:lpstr>
      <vt:lpstr>Legal Development: English Development Compared</vt:lpstr>
      <vt:lpstr>Legal Development: English Development Compared</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Donahue, Charles</cp:lastModifiedBy>
  <cp:revision>172</cp:revision>
  <dcterms:created xsi:type="dcterms:W3CDTF">2007-01-08T17:13:49Z</dcterms:created>
  <dcterms:modified xsi:type="dcterms:W3CDTF">2020-07-10T08:10:54Z</dcterms:modified>
</cp:coreProperties>
</file>